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6" r:id="rId2"/>
  </p:sldIdLst>
  <p:sldSz cx="42479913" cy="302402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28F"/>
    <a:srgbClr val="006699"/>
    <a:srgbClr val="006666"/>
    <a:srgbClr val="4472C4"/>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7367" autoAdjust="0"/>
    <p:restoredTop sz="94681" autoAdjust="0"/>
  </p:normalViewPr>
  <p:slideViewPr>
    <p:cSldViewPr snapToGrid="0">
      <p:cViewPr>
        <p:scale>
          <a:sx n="41" d="100"/>
          <a:sy n="41" d="100"/>
        </p:scale>
        <p:origin x="-2237" y="-60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D770D4-6D64-4E9E-8E7F-6F117F1C0DD0}" type="datetimeFigureOut">
              <a:rPr lang="en-US" smtClean="0"/>
              <a:t>2/21/2020</a:t>
            </a:fld>
            <a:endParaRPr lang="en-US"/>
          </a:p>
        </p:txBody>
      </p:sp>
      <p:sp>
        <p:nvSpPr>
          <p:cNvPr id="4" name="Folienbildplatzhalter 3"/>
          <p:cNvSpPr>
            <a:spLocks noGrp="1" noRot="1" noChangeAspect="1"/>
          </p:cNvSpPr>
          <p:nvPr>
            <p:ph type="sldImg" idx="2"/>
          </p:nvPr>
        </p:nvSpPr>
        <p:spPr>
          <a:xfrm>
            <a:off x="1262063" y="1143000"/>
            <a:ext cx="43338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DD6D38-8801-4277-9359-F71192889BF2}" type="slidenum">
              <a:rPr lang="en-US" smtClean="0"/>
              <a:t>‹Nr.›</a:t>
            </a:fld>
            <a:endParaRPr lang="en-US"/>
          </a:p>
        </p:txBody>
      </p:sp>
    </p:spTree>
    <p:extLst>
      <p:ext uri="{BB962C8B-B14F-4D97-AF65-F5344CB8AC3E}">
        <p14:creationId xmlns:p14="http://schemas.microsoft.com/office/powerpoint/2010/main" val="2656042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9ADD6D38-8801-4277-9359-F71192889BF2}" type="slidenum">
              <a:rPr lang="en-US" smtClean="0"/>
              <a:t>1</a:t>
            </a:fld>
            <a:endParaRPr lang="en-US"/>
          </a:p>
        </p:txBody>
      </p:sp>
    </p:spTree>
    <p:extLst>
      <p:ext uri="{BB962C8B-B14F-4D97-AF65-F5344CB8AC3E}">
        <p14:creationId xmlns:p14="http://schemas.microsoft.com/office/powerpoint/2010/main" val="1824301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3185994" y="4949049"/>
            <a:ext cx="36107926" cy="10528100"/>
          </a:xfrm>
        </p:spPr>
        <p:txBody>
          <a:bodyPr anchor="b"/>
          <a:lstStyle>
            <a:lvl1pPr algn="ctr">
              <a:defRPr sz="26457"/>
            </a:lvl1pPr>
          </a:lstStyle>
          <a:p>
            <a:r>
              <a:rPr lang="de-DE"/>
              <a:t>Mastertitelformat bearbeiten</a:t>
            </a:r>
            <a:endParaRPr lang="en-US" dirty="0"/>
          </a:p>
        </p:txBody>
      </p:sp>
      <p:sp>
        <p:nvSpPr>
          <p:cNvPr id="3" name="Subtitle 2"/>
          <p:cNvSpPr>
            <a:spLocks noGrp="1"/>
          </p:cNvSpPr>
          <p:nvPr>
            <p:ph type="subTitle" idx="1"/>
          </p:nvPr>
        </p:nvSpPr>
        <p:spPr>
          <a:xfrm>
            <a:off x="5309989" y="15883154"/>
            <a:ext cx="31859935" cy="7301067"/>
          </a:xfrm>
        </p:spPr>
        <p:txBody>
          <a:bodyPr/>
          <a:lstStyle>
            <a:lvl1pPr marL="0" indent="0" algn="ctr">
              <a:buNone/>
              <a:defRPr sz="10583"/>
            </a:lvl1pPr>
            <a:lvl2pPr marL="2016023" indent="0" algn="ctr">
              <a:buNone/>
              <a:defRPr sz="8819"/>
            </a:lvl2pPr>
            <a:lvl3pPr marL="4032047" indent="0" algn="ctr">
              <a:buNone/>
              <a:defRPr sz="7937"/>
            </a:lvl3pPr>
            <a:lvl4pPr marL="6048070" indent="0" algn="ctr">
              <a:buNone/>
              <a:defRPr sz="7055"/>
            </a:lvl4pPr>
            <a:lvl5pPr marL="8064094" indent="0" algn="ctr">
              <a:buNone/>
              <a:defRPr sz="7055"/>
            </a:lvl5pPr>
            <a:lvl6pPr marL="10080117" indent="0" algn="ctr">
              <a:buNone/>
              <a:defRPr sz="7055"/>
            </a:lvl6pPr>
            <a:lvl7pPr marL="12096140" indent="0" algn="ctr">
              <a:buNone/>
              <a:defRPr sz="7055"/>
            </a:lvl7pPr>
            <a:lvl8pPr marL="14112164" indent="0" algn="ctr">
              <a:buNone/>
              <a:defRPr sz="7055"/>
            </a:lvl8pPr>
            <a:lvl9pPr marL="16128187" indent="0" algn="ctr">
              <a:buNone/>
              <a:defRPr sz="7055"/>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1DC2F722-1655-4ECF-A455-AC5E1838338D}" type="datetimeFigureOut">
              <a:rPr lang="de-CH" smtClean="0"/>
              <a:t>21.02.2020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3709809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2F722-1655-4ECF-A455-AC5E1838338D}" type="datetimeFigureOut">
              <a:rPr lang="de-CH" smtClean="0"/>
              <a:t>21.02.2020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1314448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399690" y="1610015"/>
            <a:ext cx="9159731" cy="25627246"/>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2920496" y="1610015"/>
            <a:ext cx="26948195" cy="25627246"/>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2F722-1655-4ECF-A455-AC5E1838338D}" type="datetimeFigureOut">
              <a:rPr lang="de-CH" smtClean="0"/>
              <a:t>21.02.2020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2173789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2F722-1655-4ECF-A455-AC5E1838338D}" type="datetimeFigureOut">
              <a:rPr lang="de-CH" smtClean="0"/>
              <a:t>21.02.2020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2409955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898371" y="7539080"/>
            <a:ext cx="36638925" cy="12579118"/>
          </a:xfrm>
        </p:spPr>
        <p:txBody>
          <a:bodyPr anchor="b"/>
          <a:lstStyle>
            <a:lvl1pPr>
              <a:defRPr sz="26457"/>
            </a:lvl1pPr>
          </a:lstStyle>
          <a:p>
            <a:r>
              <a:rPr lang="de-DE"/>
              <a:t>Mastertitelformat bearbeiten</a:t>
            </a:r>
            <a:endParaRPr lang="en-US" dirty="0"/>
          </a:p>
        </p:txBody>
      </p:sp>
      <p:sp>
        <p:nvSpPr>
          <p:cNvPr id="3" name="Text Placeholder 2"/>
          <p:cNvSpPr>
            <a:spLocks noGrp="1"/>
          </p:cNvSpPr>
          <p:nvPr>
            <p:ph type="body" idx="1"/>
          </p:nvPr>
        </p:nvSpPr>
        <p:spPr>
          <a:xfrm>
            <a:off x="2898371" y="20237201"/>
            <a:ext cx="36638925" cy="6615061"/>
          </a:xfrm>
        </p:spPr>
        <p:txBody>
          <a:bodyPr/>
          <a:lstStyle>
            <a:lvl1pPr marL="0" indent="0">
              <a:buNone/>
              <a:defRPr sz="10583">
                <a:solidFill>
                  <a:schemeClr val="tx1"/>
                </a:solidFill>
              </a:defRPr>
            </a:lvl1pPr>
            <a:lvl2pPr marL="2016023" indent="0">
              <a:buNone/>
              <a:defRPr sz="8819">
                <a:solidFill>
                  <a:schemeClr val="tx1">
                    <a:tint val="75000"/>
                  </a:schemeClr>
                </a:solidFill>
              </a:defRPr>
            </a:lvl2pPr>
            <a:lvl3pPr marL="4032047" indent="0">
              <a:buNone/>
              <a:defRPr sz="7937">
                <a:solidFill>
                  <a:schemeClr val="tx1">
                    <a:tint val="75000"/>
                  </a:schemeClr>
                </a:solidFill>
              </a:defRPr>
            </a:lvl3pPr>
            <a:lvl4pPr marL="6048070" indent="0">
              <a:buNone/>
              <a:defRPr sz="7055">
                <a:solidFill>
                  <a:schemeClr val="tx1">
                    <a:tint val="75000"/>
                  </a:schemeClr>
                </a:solidFill>
              </a:defRPr>
            </a:lvl4pPr>
            <a:lvl5pPr marL="8064094" indent="0">
              <a:buNone/>
              <a:defRPr sz="7055">
                <a:solidFill>
                  <a:schemeClr val="tx1">
                    <a:tint val="75000"/>
                  </a:schemeClr>
                </a:solidFill>
              </a:defRPr>
            </a:lvl5pPr>
            <a:lvl6pPr marL="10080117" indent="0">
              <a:buNone/>
              <a:defRPr sz="7055">
                <a:solidFill>
                  <a:schemeClr val="tx1">
                    <a:tint val="75000"/>
                  </a:schemeClr>
                </a:solidFill>
              </a:defRPr>
            </a:lvl6pPr>
            <a:lvl7pPr marL="12096140" indent="0">
              <a:buNone/>
              <a:defRPr sz="7055">
                <a:solidFill>
                  <a:schemeClr val="tx1">
                    <a:tint val="75000"/>
                  </a:schemeClr>
                </a:solidFill>
              </a:defRPr>
            </a:lvl7pPr>
            <a:lvl8pPr marL="14112164" indent="0">
              <a:buNone/>
              <a:defRPr sz="7055">
                <a:solidFill>
                  <a:schemeClr val="tx1">
                    <a:tint val="75000"/>
                  </a:schemeClr>
                </a:solidFill>
              </a:defRPr>
            </a:lvl8pPr>
            <a:lvl9pPr marL="16128187" indent="0">
              <a:buNone/>
              <a:defRPr sz="7055">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1DC2F722-1655-4ECF-A455-AC5E1838338D}" type="datetimeFigureOut">
              <a:rPr lang="de-CH" smtClean="0"/>
              <a:t>21.02.2020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1730612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2920494" y="8050077"/>
            <a:ext cx="18053963" cy="1918718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21505456" y="8050077"/>
            <a:ext cx="18053963" cy="1918718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1DC2F722-1655-4ECF-A455-AC5E1838338D}" type="datetimeFigureOut">
              <a:rPr lang="de-CH" smtClean="0"/>
              <a:t>21.02.2020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2464841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2926027" y="1610022"/>
            <a:ext cx="36638925" cy="5845058"/>
          </a:xfrm>
        </p:spPr>
        <p:txBody>
          <a:bodyPr/>
          <a:lstStyle/>
          <a:p>
            <a:r>
              <a:rPr lang="de-DE"/>
              <a:t>Mastertitelformat bearbeiten</a:t>
            </a:r>
            <a:endParaRPr lang="en-US" dirty="0"/>
          </a:p>
        </p:txBody>
      </p:sp>
      <p:sp>
        <p:nvSpPr>
          <p:cNvPr id="3" name="Text Placeholder 2"/>
          <p:cNvSpPr>
            <a:spLocks noGrp="1"/>
          </p:cNvSpPr>
          <p:nvPr>
            <p:ph type="body" idx="1"/>
          </p:nvPr>
        </p:nvSpPr>
        <p:spPr>
          <a:xfrm>
            <a:off x="2926031" y="7413073"/>
            <a:ext cx="17970992" cy="3633032"/>
          </a:xfrm>
        </p:spPr>
        <p:txBody>
          <a:bodyPr anchor="b"/>
          <a:lstStyle>
            <a:lvl1pPr marL="0" indent="0">
              <a:buNone/>
              <a:defRPr sz="10583" b="1"/>
            </a:lvl1pPr>
            <a:lvl2pPr marL="2016023" indent="0">
              <a:buNone/>
              <a:defRPr sz="8819" b="1"/>
            </a:lvl2pPr>
            <a:lvl3pPr marL="4032047" indent="0">
              <a:buNone/>
              <a:defRPr sz="7937" b="1"/>
            </a:lvl3pPr>
            <a:lvl4pPr marL="6048070" indent="0">
              <a:buNone/>
              <a:defRPr sz="7055" b="1"/>
            </a:lvl4pPr>
            <a:lvl5pPr marL="8064094" indent="0">
              <a:buNone/>
              <a:defRPr sz="7055" b="1"/>
            </a:lvl5pPr>
            <a:lvl6pPr marL="10080117" indent="0">
              <a:buNone/>
              <a:defRPr sz="7055" b="1"/>
            </a:lvl6pPr>
            <a:lvl7pPr marL="12096140" indent="0">
              <a:buNone/>
              <a:defRPr sz="7055" b="1"/>
            </a:lvl7pPr>
            <a:lvl8pPr marL="14112164" indent="0">
              <a:buNone/>
              <a:defRPr sz="7055" b="1"/>
            </a:lvl8pPr>
            <a:lvl9pPr marL="16128187" indent="0">
              <a:buNone/>
              <a:defRPr sz="7055" b="1"/>
            </a:lvl9pPr>
          </a:lstStyle>
          <a:p>
            <a:pPr lvl="0"/>
            <a:r>
              <a:rPr lang="de-DE"/>
              <a:t>Mastertextformat bearbeiten</a:t>
            </a:r>
          </a:p>
        </p:txBody>
      </p:sp>
      <p:sp>
        <p:nvSpPr>
          <p:cNvPr id="4" name="Content Placeholder 3"/>
          <p:cNvSpPr>
            <a:spLocks noGrp="1"/>
          </p:cNvSpPr>
          <p:nvPr>
            <p:ph sz="half" idx="2"/>
          </p:nvPr>
        </p:nvSpPr>
        <p:spPr>
          <a:xfrm>
            <a:off x="2926031" y="11046105"/>
            <a:ext cx="17970992" cy="1624715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21505458" y="7413073"/>
            <a:ext cx="18059496" cy="3633032"/>
          </a:xfrm>
        </p:spPr>
        <p:txBody>
          <a:bodyPr anchor="b"/>
          <a:lstStyle>
            <a:lvl1pPr marL="0" indent="0">
              <a:buNone/>
              <a:defRPr sz="10583" b="1"/>
            </a:lvl1pPr>
            <a:lvl2pPr marL="2016023" indent="0">
              <a:buNone/>
              <a:defRPr sz="8819" b="1"/>
            </a:lvl2pPr>
            <a:lvl3pPr marL="4032047" indent="0">
              <a:buNone/>
              <a:defRPr sz="7937" b="1"/>
            </a:lvl3pPr>
            <a:lvl4pPr marL="6048070" indent="0">
              <a:buNone/>
              <a:defRPr sz="7055" b="1"/>
            </a:lvl4pPr>
            <a:lvl5pPr marL="8064094" indent="0">
              <a:buNone/>
              <a:defRPr sz="7055" b="1"/>
            </a:lvl5pPr>
            <a:lvl6pPr marL="10080117" indent="0">
              <a:buNone/>
              <a:defRPr sz="7055" b="1"/>
            </a:lvl6pPr>
            <a:lvl7pPr marL="12096140" indent="0">
              <a:buNone/>
              <a:defRPr sz="7055" b="1"/>
            </a:lvl7pPr>
            <a:lvl8pPr marL="14112164" indent="0">
              <a:buNone/>
              <a:defRPr sz="7055" b="1"/>
            </a:lvl8pPr>
            <a:lvl9pPr marL="16128187" indent="0">
              <a:buNone/>
              <a:defRPr sz="7055" b="1"/>
            </a:lvl9pPr>
          </a:lstStyle>
          <a:p>
            <a:pPr lvl="0"/>
            <a:r>
              <a:rPr lang="de-DE"/>
              <a:t>Mastertextformat bearbeiten</a:t>
            </a:r>
          </a:p>
        </p:txBody>
      </p:sp>
      <p:sp>
        <p:nvSpPr>
          <p:cNvPr id="6" name="Content Placeholder 5"/>
          <p:cNvSpPr>
            <a:spLocks noGrp="1"/>
          </p:cNvSpPr>
          <p:nvPr>
            <p:ph sz="quarter" idx="4"/>
          </p:nvPr>
        </p:nvSpPr>
        <p:spPr>
          <a:xfrm>
            <a:off x="21505458" y="11046105"/>
            <a:ext cx="18059496" cy="1624715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DC2F722-1655-4ECF-A455-AC5E1838338D}" type="datetimeFigureOut">
              <a:rPr lang="de-CH" smtClean="0"/>
              <a:t>21.02.2020</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3356296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1DC2F722-1655-4ECF-A455-AC5E1838338D}" type="datetimeFigureOut">
              <a:rPr lang="de-CH" smtClean="0"/>
              <a:t>21.02.2020</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3375477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C2F722-1655-4ECF-A455-AC5E1838338D}" type="datetimeFigureOut">
              <a:rPr lang="de-CH" smtClean="0"/>
              <a:t>21.02.2020</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3220908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926027" y="2016019"/>
            <a:ext cx="13700878" cy="7056067"/>
          </a:xfrm>
        </p:spPr>
        <p:txBody>
          <a:bodyPr anchor="b"/>
          <a:lstStyle>
            <a:lvl1pPr>
              <a:defRPr sz="14110"/>
            </a:lvl1pPr>
          </a:lstStyle>
          <a:p>
            <a:r>
              <a:rPr lang="de-DE"/>
              <a:t>Mastertitelformat bearbeiten</a:t>
            </a:r>
            <a:endParaRPr lang="en-US" dirty="0"/>
          </a:p>
        </p:txBody>
      </p:sp>
      <p:sp>
        <p:nvSpPr>
          <p:cNvPr id="3" name="Content Placeholder 2"/>
          <p:cNvSpPr>
            <a:spLocks noGrp="1"/>
          </p:cNvSpPr>
          <p:nvPr>
            <p:ph idx="1"/>
          </p:nvPr>
        </p:nvSpPr>
        <p:spPr>
          <a:xfrm>
            <a:off x="18059496" y="4354048"/>
            <a:ext cx="21505456" cy="21490205"/>
          </a:xfrm>
        </p:spPr>
        <p:txBody>
          <a:bodyPr/>
          <a:lstStyle>
            <a:lvl1pPr>
              <a:defRPr sz="14110"/>
            </a:lvl1pPr>
            <a:lvl2pPr>
              <a:defRPr sz="12347"/>
            </a:lvl2pPr>
            <a:lvl3pPr>
              <a:defRPr sz="10583"/>
            </a:lvl3pPr>
            <a:lvl4pPr>
              <a:defRPr sz="8819"/>
            </a:lvl4pPr>
            <a:lvl5pPr>
              <a:defRPr sz="8819"/>
            </a:lvl5pPr>
            <a:lvl6pPr>
              <a:defRPr sz="8819"/>
            </a:lvl6pPr>
            <a:lvl7pPr>
              <a:defRPr sz="8819"/>
            </a:lvl7pPr>
            <a:lvl8pPr>
              <a:defRPr sz="8819"/>
            </a:lvl8pPr>
            <a:lvl9pPr>
              <a:defRPr sz="8819"/>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2926027" y="9072087"/>
            <a:ext cx="13700878" cy="16807162"/>
          </a:xfrm>
        </p:spPr>
        <p:txBody>
          <a:bodyPr/>
          <a:lstStyle>
            <a:lvl1pPr marL="0" indent="0">
              <a:buNone/>
              <a:defRPr sz="7055"/>
            </a:lvl1pPr>
            <a:lvl2pPr marL="2016023" indent="0">
              <a:buNone/>
              <a:defRPr sz="6173"/>
            </a:lvl2pPr>
            <a:lvl3pPr marL="4032047" indent="0">
              <a:buNone/>
              <a:defRPr sz="5291"/>
            </a:lvl3pPr>
            <a:lvl4pPr marL="6048070" indent="0">
              <a:buNone/>
              <a:defRPr sz="4410"/>
            </a:lvl4pPr>
            <a:lvl5pPr marL="8064094" indent="0">
              <a:buNone/>
              <a:defRPr sz="4410"/>
            </a:lvl5pPr>
            <a:lvl6pPr marL="10080117" indent="0">
              <a:buNone/>
              <a:defRPr sz="4410"/>
            </a:lvl6pPr>
            <a:lvl7pPr marL="12096140" indent="0">
              <a:buNone/>
              <a:defRPr sz="4410"/>
            </a:lvl7pPr>
            <a:lvl8pPr marL="14112164" indent="0">
              <a:buNone/>
              <a:defRPr sz="4410"/>
            </a:lvl8pPr>
            <a:lvl9pPr marL="16128187" indent="0">
              <a:buNone/>
              <a:defRPr sz="4410"/>
            </a:lvl9pPr>
          </a:lstStyle>
          <a:p>
            <a:pPr lvl="0"/>
            <a:r>
              <a:rPr lang="de-DE"/>
              <a:t>Mastertextformat bearbeiten</a:t>
            </a:r>
          </a:p>
        </p:txBody>
      </p:sp>
      <p:sp>
        <p:nvSpPr>
          <p:cNvPr id="5" name="Date Placeholder 4"/>
          <p:cNvSpPr>
            <a:spLocks noGrp="1"/>
          </p:cNvSpPr>
          <p:nvPr>
            <p:ph type="dt" sz="half" idx="10"/>
          </p:nvPr>
        </p:nvSpPr>
        <p:spPr/>
        <p:txBody>
          <a:bodyPr/>
          <a:lstStyle/>
          <a:p>
            <a:fld id="{1DC2F722-1655-4ECF-A455-AC5E1838338D}" type="datetimeFigureOut">
              <a:rPr lang="de-CH" smtClean="0"/>
              <a:t>21.02.2020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1292235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926027" y="2016019"/>
            <a:ext cx="13700878" cy="7056067"/>
          </a:xfrm>
        </p:spPr>
        <p:txBody>
          <a:bodyPr anchor="b"/>
          <a:lstStyle>
            <a:lvl1pPr>
              <a:defRPr sz="14110"/>
            </a:lvl1pPr>
          </a:lstStyle>
          <a:p>
            <a:r>
              <a:rPr lang="de-DE"/>
              <a:t>Mastertitelformat bearbeiten</a:t>
            </a:r>
            <a:endParaRPr lang="en-US" dirty="0"/>
          </a:p>
        </p:txBody>
      </p:sp>
      <p:sp>
        <p:nvSpPr>
          <p:cNvPr id="3" name="Picture Placeholder 2"/>
          <p:cNvSpPr>
            <a:spLocks noGrp="1" noChangeAspect="1"/>
          </p:cNvSpPr>
          <p:nvPr>
            <p:ph type="pic" idx="1"/>
          </p:nvPr>
        </p:nvSpPr>
        <p:spPr>
          <a:xfrm>
            <a:off x="18059496" y="4354048"/>
            <a:ext cx="21505456" cy="21490205"/>
          </a:xfrm>
        </p:spPr>
        <p:txBody>
          <a:bodyPr anchor="t"/>
          <a:lstStyle>
            <a:lvl1pPr marL="0" indent="0">
              <a:buNone/>
              <a:defRPr sz="14110"/>
            </a:lvl1pPr>
            <a:lvl2pPr marL="2016023" indent="0">
              <a:buNone/>
              <a:defRPr sz="12347"/>
            </a:lvl2pPr>
            <a:lvl3pPr marL="4032047" indent="0">
              <a:buNone/>
              <a:defRPr sz="10583"/>
            </a:lvl3pPr>
            <a:lvl4pPr marL="6048070" indent="0">
              <a:buNone/>
              <a:defRPr sz="8819"/>
            </a:lvl4pPr>
            <a:lvl5pPr marL="8064094" indent="0">
              <a:buNone/>
              <a:defRPr sz="8819"/>
            </a:lvl5pPr>
            <a:lvl6pPr marL="10080117" indent="0">
              <a:buNone/>
              <a:defRPr sz="8819"/>
            </a:lvl6pPr>
            <a:lvl7pPr marL="12096140" indent="0">
              <a:buNone/>
              <a:defRPr sz="8819"/>
            </a:lvl7pPr>
            <a:lvl8pPr marL="14112164" indent="0">
              <a:buNone/>
              <a:defRPr sz="8819"/>
            </a:lvl8pPr>
            <a:lvl9pPr marL="16128187" indent="0">
              <a:buNone/>
              <a:defRPr sz="8819"/>
            </a:lvl9pPr>
          </a:lstStyle>
          <a:p>
            <a:r>
              <a:rPr lang="de-DE"/>
              <a:t>Bild durch Klicken auf Symbol hinzufügen</a:t>
            </a:r>
            <a:endParaRPr lang="en-US" dirty="0"/>
          </a:p>
        </p:txBody>
      </p:sp>
      <p:sp>
        <p:nvSpPr>
          <p:cNvPr id="4" name="Text Placeholder 3"/>
          <p:cNvSpPr>
            <a:spLocks noGrp="1"/>
          </p:cNvSpPr>
          <p:nvPr>
            <p:ph type="body" sz="half" idx="2"/>
          </p:nvPr>
        </p:nvSpPr>
        <p:spPr>
          <a:xfrm>
            <a:off x="2926027" y="9072087"/>
            <a:ext cx="13700878" cy="16807162"/>
          </a:xfrm>
        </p:spPr>
        <p:txBody>
          <a:bodyPr/>
          <a:lstStyle>
            <a:lvl1pPr marL="0" indent="0">
              <a:buNone/>
              <a:defRPr sz="7055"/>
            </a:lvl1pPr>
            <a:lvl2pPr marL="2016023" indent="0">
              <a:buNone/>
              <a:defRPr sz="6173"/>
            </a:lvl2pPr>
            <a:lvl3pPr marL="4032047" indent="0">
              <a:buNone/>
              <a:defRPr sz="5291"/>
            </a:lvl3pPr>
            <a:lvl4pPr marL="6048070" indent="0">
              <a:buNone/>
              <a:defRPr sz="4410"/>
            </a:lvl4pPr>
            <a:lvl5pPr marL="8064094" indent="0">
              <a:buNone/>
              <a:defRPr sz="4410"/>
            </a:lvl5pPr>
            <a:lvl6pPr marL="10080117" indent="0">
              <a:buNone/>
              <a:defRPr sz="4410"/>
            </a:lvl6pPr>
            <a:lvl7pPr marL="12096140" indent="0">
              <a:buNone/>
              <a:defRPr sz="4410"/>
            </a:lvl7pPr>
            <a:lvl8pPr marL="14112164" indent="0">
              <a:buNone/>
              <a:defRPr sz="4410"/>
            </a:lvl8pPr>
            <a:lvl9pPr marL="16128187" indent="0">
              <a:buNone/>
              <a:defRPr sz="4410"/>
            </a:lvl9pPr>
          </a:lstStyle>
          <a:p>
            <a:pPr lvl="0"/>
            <a:r>
              <a:rPr lang="de-DE"/>
              <a:t>Mastertextformat bearbeiten</a:t>
            </a:r>
          </a:p>
        </p:txBody>
      </p:sp>
      <p:sp>
        <p:nvSpPr>
          <p:cNvPr id="5" name="Date Placeholder 4"/>
          <p:cNvSpPr>
            <a:spLocks noGrp="1"/>
          </p:cNvSpPr>
          <p:nvPr>
            <p:ph type="dt" sz="half" idx="10"/>
          </p:nvPr>
        </p:nvSpPr>
        <p:spPr/>
        <p:txBody>
          <a:bodyPr/>
          <a:lstStyle/>
          <a:p>
            <a:fld id="{1DC2F722-1655-4ECF-A455-AC5E1838338D}" type="datetimeFigureOut">
              <a:rPr lang="de-CH" smtClean="0"/>
              <a:t>21.02.2020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2457861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20494" y="1610022"/>
            <a:ext cx="36638925" cy="5845058"/>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2920494" y="8050077"/>
            <a:ext cx="36638925" cy="19187185"/>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2920494" y="28028274"/>
            <a:ext cx="9557980" cy="1610015"/>
          </a:xfrm>
          <a:prstGeom prst="rect">
            <a:avLst/>
          </a:prstGeom>
        </p:spPr>
        <p:txBody>
          <a:bodyPr vert="horz" lIns="91440" tIns="45720" rIns="91440" bIns="45720" rtlCol="0" anchor="ctr"/>
          <a:lstStyle>
            <a:lvl1pPr algn="l">
              <a:defRPr sz="5291">
                <a:solidFill>
                  <a:schemeClr val="tx1">
                    <a:tint val="75000"/>
                  </a:schemeClr>
                </a:solidFill>
              </a:defRPr>
            </a:lvl1pPr>
          </a:lstStyle>
          <a:p>
            <a:fld id="{1DC2F722-1655-4ECF-A455-AC5E1838338D}" type="datetimeFigureOut">
              <a:rPr lang="de-CH" smtClean="0"/>
              <a:t>21.02.2020</a:t>
            </a:fld>
            <a:endParaRPr lang="de-CH"/>
          </a:p>
        </p:txBody>
      </p:sp>
      <p:sp>
        <p:nvSpPr>
          <p:cNvPr id="5" name="Footer Placeholder 4"/>
          <p:cNvSpPr>
            <a:spLocks noGrp="1"/>
          </p:cNvSpPr>
          <p:nvPr>
            <p:ph type="ftr" sz="quarter" idx="3"/>
          </p:nvPr>
        </p:nvSpPr>
        <p:spPr>
          <a:xfrm>
            <a:off x="14071471" y="28028274"/>
            <a:ext cx="14336971" cy="1610015"/>
          </a:xfrm>
          <a:prstGeom prst="rect">
            <a:avLst/>
          </a:prstGeom>
        </p:spPr>
        <p:txBody>
          <a:bodyPr vert="horz" lIns="91440" tIns="45720" rIns="91440" bIns="45720" rtlCol="0" anchor="ctr"/>
          <a:lstStyle>
            <a:lvl1pPr algn="ctr">
              <a:defRPr sz="5291">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30001439" y="28028274"/>
            <a:ext cx="9557980" cy="1610015"/>
          </a:xfrm>
          <a:prstGeom prst="rect">
            <a:avLst/>
          </a:prstGeom>
        </p:spPr>
        <p:txBody>
          <a:bodyPr vert="horz" lIns="91440" tIns="45720" rIns="91440" bIns="45720" rtlCol="0" anchor="ctr"/>
          <a:lstStyle>
            <a:lvl1pPr algn="r">
              <a:defRPr sz="5291">
                <a:solidFill>
                  <a:schemeClr val="tx1">
                    <a:tint val="75000"/>
                  </a:schemeClr>
                </a:solidFill>
              </a:defRPr>
            </a:lvl1pPr>
          </a:lstStyle>
          <a:p>
            <a:fld id="{F8C0E332-1BC7-49CD-8F23-DF6A37D628BD}" type="slidenum">
              <a:rPr lang="de-CH" smtClean="0"/>
              <a:t>‹Nr.›</a:t>
            </a:fld>
            <a:endParaRPr lang="de-CH"/>
          </a:p>
        </p:txBody>
      </p:sp>
    </p:spTree>
    <p:extLst>
      <p:ext uri="{BB962C8B-B14F-4D97-AF65-F5344CB8AC3E}">
        <p14:creationId xmlns:p14="http://schemas.microsoft.com/office/powerpoint/2010/main" val="28414202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032047" rtl="0" eaLnBrk="1" latinLnBrk="0" hangingPunct="1">
        <a:lnSpc>
          <a:spcPct val="90000"/>
        </a:lnSpc>
        <a:spcBef>
          <a:spcPct val="0"/>
        </a:spcBef>
        <a:buNone/>
        <a:defRPr sz="19402" kern="1200">
          <a:solidFill>
            <a:schemeClr val="tx1"/>
          </a:solidFill>
          <a:latin typeface="+mj-lt"/>
          <a:ea typeface="+mj-ea"/>
          <a:cs typeface="+mj-cs"/>
        </a:defRPr>
      </a:lvl1pPr>
    </p:titleStyle>
    <p:bodyStyle>
      <a:lvl1pPr marL="1008012" indent="-1008012" algn="l" defTabSz="4032047" rtl="0" eaLnBrk="1" latinLnBrk="0" hangingPunct="1">
        <a:lnSpc>
          <a:spcPct val="90000"/>
        </a:lnSpc>
        <a:spcBef>
          <a:spcPts val="4410"/>
        </a:spcBef>
        <a:buFont typeface="Arial" panose="020B0604020202020204" pitchFamily="34" charset="0"/>
        <a:buChar char="•"/>
        <a:defRPr sz="12347" kern="1200">
          <a:solidFill>
            <a:schemeClr val="tx1"/>
          </a:solidFill>
          <a:latin typeface="+mn-lt"/>
          <a:ea typeface="+mn-ea"/>
          <a:cs typeface="+mn-cs"/>
        </a:defRPr>
      </a:lvl1pPr>
      <a:lvl2pPr marL="3024035" indent="-1008012" algn="l" defTabSz="4032047" rtl="0" eaLnBrk="1" latinLnBrk="0" hangingPunct="1">
        <a:lnSpc>
          <a:spcPct val="90000"/>
        </a:lnSpc>
        <a:spcBef>
          <a:spcPts val="2205"/>
        </a:spcBef>
        <a:buFont typeface="Arial" panose="020B0604020202020204" pitchFamily="34" charset="0"/>
        <a:buChar char="•"/>
        <a:defRPr sz="10583" kern="1200">
          <a:solidFill>
            <a:schemeClr val="tx1"/>
          </a:solidFill>
          <a:latin typeface="+mn-lt"/>
          <a:ea typeface="+mn-ea"/>
          <a:cs typeface="+mn-cs"/>
        </a:defRPr>
      </a:lvl2pPr>
      <a:lvl3pPr marL="5040059" indent="-1008012" algn="l" defTabSz="4032047" rtl="0" eaLnBrk="1" latinLnBrk="0" hangingPunct="1">
        <a:lnSpc>
          <a:spcPct val="90000"/>
        </a:lnSpc>
        <a:spcBef>
          <a:spcPts val="2205"/>
        </a:spcBef>
        <a:buFont typeface="Arial" panose="020B0604020202020204" pitchFamily="34" charset="0"/>
        <a:buChar char="•"/>
        <a:defRPr sz="8819" kern="1200">
          <a:solidFill>
            <a:schemeClr val="tx1"/>
          </a:solidFill>
          <a:latin typeface="+mn-lt"/>
          <a:ea typeface="+mn-ea"/>
          <a:cs typeface="+mn-cs"/>
        </a:defRPr>
      </a:lvl3pPr>
      <a:lvl4pPr marL="7056082" indent="-1008012" algn="l" defTabSz="4032047" rtl="0" eaLnBrk="1" latinLnBrk="0" hangingPunct="1">
        <a:lnSpc>
          <a:spcPct val="90000"/>
        </a:lnSpc>
        <a:spcBef>
          <a:spcPts val="2205"/>
        </a:spcBef>
        <a:buFont typeface="Arial" panose="020B0604020202020204" pitchFamily="34" charset="0"/>
        <a:buChar char="•"/>
        <a:defRPr sz="7937" kern="1200">
          <a:solidFill>
            <a:schemeClr val="tx1"/>
          </a:solidFill>
          <a:latin typeface="+mn-lt"/>
          <a:ea typeface="+mn-ea"/>
          <a:cs typeface="+mn-cs"/>
        </a:defRPr>
      </a:lvl4pPr>
      <a:lvl5pPr marL="9072105" indent="-1008012" algn="l" defTabSz="4032047" rtl="0" eaLnBrk="1" latinLnBrk="0" hangingPunct="1">
        <a:lnSpc>
          <a:spcPct val="90000"/>
        </a:lnSpc>
        <a:spcBef>
          <a:spcPts val="2205"/>
        </a:spcBef>
        <a:buFont typeface="Arial" panose="020B0604020202020204" pitchFamily="34" charset="0"/>
        <a:buChar char="•"/>
        <a:defRPr sz="7937" kern="1200">
          <a:solidFill>
            <a:schemeClr val="tx1"/>
          </a:solidFill>
          <a:latin typeface="+mn-lt"/>
          <a:ea typeface="+mn-ea"/>
          <a:cs typeface="+mn-cs"/>
        </a:defRPr>
      </a:lvl5pPr>
      <a:lvl6pPr marL="11088129" indent="-1008012" algn="l" defTabSz="4032047" rtl="0" eaLnBrk="1" latinLnBrk="0" hangingPunct="1">
        <a:lnSpc>
          <a:spcPct val="90000"/>
        </a:lnSpc>
        <a:spcBef>
          <a:spcPts val="2205"/>
        </a:spcBef>
        <a:buFont typeface="Arial" panose="020B0604020202020204" pitchFamily="34" charset="0"/>
        <a:buChar char="•"/>
        <a:defRPr sz="7937" kern="1200">
          <a:solidFill>
            <a:schemeClr val="tx1"/>
          </a:solidFill>
          <a:latin typeface="+mn-lt"/>
          <a:ea typeface="+mn-ea"/>
          <a:cs typeface="+mn-cs"/>
        </a:defRPr>
      </a:lvl6pPr>
      <a:lvl7pPr marL="13104152" indent="-1008012" algn="l" defTabSz="4032047" rtl="0" eaLnBrk="1" latinLnBrk="0" hangingPunct="1">
        <a:lnSpc>
          <a:spcPct val="90000"/>
        </a:lnSpc>
        <a:spcBef>
          <a:spcPts val="2205"/>
        </a:spcBef>
        <a:buFont typeface="Arial" panose="020B0604020202020204" pitchFamily="34" charset="0"/>
        <a:buChar char="•"/>
        <a:defRPr sz="7937" kern="1200">
          <a:solidFill>
            <a:schemeClr val="tx1"/>
          </a:solidFill>
          <a:latin typeface="+mn-lt"/>
          <a:ea typeface="+mn-ea"/>
          <a:cs typeface="+mn-cs"/>
        </a:defRPr>
      </a:lvl7pPr>
      <a:lvl8pPr marL="15120176" indent="-1008012" algn="l" defTabSz="4032047" rtl="0" eaLnBrk="1" latinLnBrk="0" hangingPunct="1">
        <a:lnSpc>
          <a:spcPct val="90000"/>
        </a:lnSpc>
        <a:spcBef>
          <a:spcPts val="2205"/>
        </a:spcBef>
        <a:buFont typeface="Arial" panose="020B0604020202020204" pitchFamily="34" charset="0"/>
        <a:buChar char="•"/>
        <a:defRPr sz="7937" kern="1200">
          <a:solidFill>
            <a:schemeClr val="tx1"/>
          </a:solidFill>
          <a:latin typeface="+mn-lt"/>
          <a:ea typeface="+mn-ea"/>
          <a:cs typeface="+mn-cs"/>
        </a:defRPr>
      </a:lvl8pPr>
      <a:lvl9pPr marL="17136199" indent="-1008012" algn="l" defTabSz="4032047" rtl="0" eaLnBrk="1" latinLnBrk="0" hangingPunct="1">
        <a:lnSpc>
          <a:spcPct val="90000"/>
        </a:lnSpc>
        <a:spcBef>
          <a:spcPts val="2205"/>
        </a:spcBef>
        <a:buFont typeface="Arial" panose="020B0604020202020204" pitchFamily="34" charset="0"/>
        <a:buChar char="•"/>
        <a:defRPr sz="7937" kern="1200">
          <a:solidFill>
            <a:schemeClr val="tx1"/>
          </a:solidFill>
          <a:latin typeface="+mn-lt"/>
          <a:ea typeface="+mn-ea"/>
          <a:cs typeface="+mn-cs"/>
        </a:defRPr>
      </a:lvl9pPr>
    </p:bodyStyle>
    <p:otherStyle>
      <a:defPPr>
        <a:defRPr lang="en-US"/>
      </a:defPPr>
      <a:lvl1pPr marL="0" algn="l" defTabSz="4032047" rtl="0" eaLnBrk="1" latinLnBrk="0" hangingPunct="1">
        <a:defRPr sz="7937" kern="1200">
          <a:solidFill>
            <a:schemeClr val="tx1"/>
          </a:solidFill>
          <a:latin typeface="+mn-lt"/>
          <a:ea typeface="+mn-ea"/>
          <a:cs typeface="+mn-cs"/>
        </a:defRPr>
      </a:lvl1pPr>
      <a:lvl2pPr marL="2016023" algn="l" defTabSz="4032047" rtl="0" eaLnBrk="1" latinLnBrk="0" hangingPunct="1">
        <a:defRPr sz="7937" kern="1200">
          <a:solidFill>
            <a:schemeClr val="tx1"/>
          </a:solidFill>
          <a:latin typeface="+mn-lt"/>
          <a:ea typeface="+mn-ea"/>
          <a:cs typeface="+mn-cs"/>
        </a:defRPr>
      </a:lvl2pPr>
      <a:lvl3pPr marL="4032047" algn="l" defTabSz="4032047" rtl="0" eaLnBrk="1" latinLnBrk="0" hangingPunct="1">
        <a:defRPr sz="7937" kern="1200">
          <a:solidFill>
            <a:schemeClr val="tx1"/>
          </a:solidFill>
          <a:latin typeface="+mn-lt"/>
          <a:ea typeface="+mn-ea"/>
          <a:cs typeface="+mn-cs"/>
        </a:defRPr>
      </a:lvl3pPr>
      <a:lvl4pPr marL="6048070" algn="l" defTabSz="4032047" rtl="0" eaLnBrk="1" latinLnBrk="0" hangingPunct="1">
        <a:defRPr sz="7937" kern="1200">
          <a:solidFill>
            <a:schemeClr val="tx1"/>
          </a:solidFill>
          <a:latin typeface="+mn-lt"/>
          <a:ea typeface="+mn-ea"/>
          <a:cs typeface="+mn-cs"/>
        </a:defRPr>
      </a:lvl4pPr>
      <a:lvl5pPr marL="8064094" algn="l" defTabSz="4032047" rtl="0" eaLnBrk="1" latinLnBrk="0" hangingPunct="1">
        <a:defRPr sz="7937" kern="1200">
          <a:solidFill>
            <a:schemeClr val="tx1"/>
          </a:solidFill>
          <a:latin typeface="+mn-lt"/>
          <a:ea typeface="+mn-ea"/>
          <a:cs typeface="+mn-cs"/>
        </a:defRPr>
      </a:lvl5pPr>
      <a:lvl6pPr marL="10080117" algn="l" defTabSz="4032047" rtl="0" eaLnBrk="1" latinLnBrk="0" hangingPunct="1">
        <a:defRPr sz="7937" kern="1200">
          <a:solidFill>
            <a:schemeClr val="tx1"/>
          </a:solidFill>
          <a:latin typeface="+mn-lt"/>
          <a:ea typeface="+mn-ea"/>
          <a:cs typeface="+mn-cs"/>
        </a:defRPr>
      </a:lvl6pPr>
      <a:lvl7pPr marL="12096140" algn="l" defTabSz="4032047" rtl="0" eaLnBrk="1" latinLnBrk="0" hangingPunct="1">
        <a:defRPr sz="7937" kern="1200">
          <a:solidFill>
            <a:schemeClr val="tx1"/>
          </a:solidFill>
          <a:latin typeface="+mn-lt"/>
          <a:ea typeface="+mn-ea"/>
          <a:cs typeface="+mn-cs"/>
        </a:defRPr>
      </a:lvl7pPr>
      <a:lvl8pPr marL="14112164" algn="l" defTabSz="4032047" rtl="0" eaLnBrk="1" latinLnBrk="0" hangingPunct="1">
        <a:defRPr sz="7937" kern="1200">
          <a:solidFill>
            <a:schemeClr val="tx1"/>
          </a:solidFill>
          <a:latin typeface="+mn-lt"/>
          <a:ea typeface="+mn-ea"/>
          <a:cs typeface="+mn-cs"/>
        </a:defRPr>
      </a:lvl8pPr>
      <a:lvl9pPr marL="16128187" algn="l" defTabSz="4032047" rtl="0" eaLnBrk="1" latinLnBrk="0" hangingPunct="1">
        <a:defRPr sz="793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9.svg"/><Relationship Id="rId18" Type="http://schemas.openxmlformats.org/officeDocument/2006/relationships/image" Target="../media/image14.png"/><Relationship Id="rId26" Type="http://schemas.openxmlformats.org/officeDocument/2006/relationships/image" Target="../media/image22.svg"/><Relationship Id="rId3" Type="http://schemas.openxmlformats.org/officeDocument/2006/relationships/image" Target="../media/image1.png"/><Relationship Id="rId21" Type="http://schemas.openxmlformats.org/officeDocument/2006/relationships/image" Target="../media/image17.png"/><Relationship Id="rId34" Type="http://schemas.openxmlformats.org/officeDocument/2006/relationships/image" Target="../media/image30.png"/><Relationship Id="rId7" Type="http://schemas.openxmlformats.org/officeDocument/2006/relationships/image" Target="../media/image4.png"/><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21.png"/><Relationship Id="rId33" Type="http://schemas.openxmlformats.org/officeDocument/2006/relationships/image" Target="../media/image29.jpe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png"/><Relationship Id="rId29"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png"/><Relationship Id="rId24" Type="http://schemas.openxmlformats.org/officeDocument/2006/relationships/image" Target="../media/image20.svg"/><Relationship Id="rId32" Type="http://schemas.openxmlformats.org/officeDocument/2006/relationships/image" Target="../media/image28.png"/><Relationship Id="rId5" Type="http://schemas.openxmlformats.org/officeDocument/2006/relationships/image" Target="../media/image3.png"/><Relationship Id="rId15" Type="http://schemas.openxmlformats.org/officeDocument/2006/relationships/image" Target="../media/image11.png"/><Relationship Id="rId23" Type="http://schemas.openxmlformats.org/officeDocument/2006/relationships/image" Target="../media/image19.png"/><Relationship Id="rId28" Type="http://schemas.openxmlformats.org/officeDocument/2006/relationships/image" Target="../media/image24.png"/><Relationship Id="rId10" Type="http://schemas.openxmlformats.org/officeDocument/2006/relationships/image" Target="../media/image6.svg"/><Relationship Id="rId19" Type="http://schemas.openxmlformats.org/officeDocument/2006/relationships/image" Target="../media/image15.png"/><Relationship Id="rId31" Type="http://schemas.openxmlformats.org/officeDocument/2006/relationships/image" Target="../media/image27.png"/><Relationship Id="rId4" Type="http://schemas.openxmlformats.org/officeDocument/2006/relationships/image" Target="../media/image2.svg"/><Relationship Id="rId9" Type="http://schemas.openxmlformats.org/officeDocument/2006/relationships/image" Target="../media/image5.png"/><Relationship Id="rId14" Type="http://schemas.openxmlformats.org/officeDocument/2006/relationships/image" Target="../media/image10.png"/><Relationship Id="rId22" Type="http://schemas.openxmlformats.org/officeDocument/2006/relationships/image" Target="../media/image18.png"/><Relationship Id="rId27" Type="http://schemas.openxmlformats.org/officeDocument/2006/relationships/image" Target="../media/image23.png"/><Relationship Id="rId30"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6699">
            <a:alpha val="15000"/>
          </a:srgbClr>
        </a:solidFill>
        <a:effectLst/>
      </p:bgPr>
    </p:bg>
    <p:spTree>
      <p:nvGrpSpPr>
        <p:cNvPr id="1" name=""/>
        <p:cNvGrpSpPr/>
        <p:nvPr/>
      </p:nvGrpSpPr>
      <p:grpSpPr>
        <a:xfrm>
          <a:off x="0" y="0"/>
          <a:ext cx="0" cy="0"/>
          <a:chOff x="0" y="0"/>
          <a:chExt cx="0" cy="0"/>
        </a:xfrm>
      </p:grpSpPr>
      <p:sp>
        <p:nvSpPr>
          <p:cNvPr id="45" name="Rechteck: abgerundete Ecken 44">
            <a:extLst>
              <a:ext uri="{FF2B5EF4-FFF2-40B4-BE49-F238E27FC236}">
                <a16:creationId xmlns:a16="http://schemas.microsoft.com/office/drawing/2014/main" id="{54885E68-FAD7-4265-ABE2-F5C1A7862AAF}"/>
              </a:ext>
            </a:extLst>
          </p:cNvPr>
          <p:cNvSpPr/>
          <p:nvPr/>
        </p:nvSpPr>
        <p:spPr>
          <a:xfrm>
            <a:off x="14760000" y="13416000"/>
            <a:ext cx="12960000" cy="13366124"/>
          </a:xfrm>
          <a:prstGeom prst="roundRect">
            <a:avLst>
              <a:gd name="adj" fmla="val 49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0" name="Grafik 9">
            <a:extLst>
              <a:ext uri="{FF2B5EF4-FFF2-40B4-BE49-F238E27FC236}">
                <a16:creationId xmlns:a16="http://schemas.microsoft.com/office/drawing/2014/main" id="{F17E1BDC-20C4-42A5-BB79-B8C31519ED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04691" y="14842677"/>
            <a:ext cx="11023258" cy="9241368"/>
          </a:xfrm>
          <a:prstGeom prst="rect">
            <a:avLst/>
          </a:prstGeom>
        </p:spPr>
      </p:pic>
      <p:sp>
        <p:nvSpPr>
          <p:cNvPr id="51" name="Rechteck: abgerundete Ecken 50">
            <a:extLst>
              <a:ext uri="{FF2B5EF4-FFF2-40B4-BE49-F238E27FC236}">
                <a16:creationId xmlns:a16="http://schemas.microsoft.com/office/drawing/2014/main" id="{8912AD39-CEDA-448F-9F51-4976E41A66DA}"/>
              </a:ext>
            </a:extLst>
          </p:cNvPr>
          <p:cNvSpPr/>
          <p:nvPr/>
        </p:nvSpPr>
        <p:spPr>
          <a:xfrm>
            <a:off x="-1" y="13492"/>
            <a:ext cx="42479913" cy="3420000"/>
          </a:xfrm>
          <a:prstGeom prst="roundRect">
            <a:avLst>
              <a:gd name="adj" fmla="val 0"/>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mc:AlternateContent xmlns:mc="http://schemas.openxmlformats.org/markup-compatibility/2006">
        <mc:Choice xmlns:a14="http://schemas.microsoft.com/office/drawing/2010/main" Requires="a14">
          <p:sp>
            <p:nvSpPr>
              <p:cNvPr id="7" name="Textfeld 6">
                <a:extLst>
                  <a:ext uri="{FF2B5EF4-FFF2-40B4-BE49-F238E27FC236}">
                    <a16:creationId xmlns:a16="http://schemas.microsoft.com/office/drawing/2014/main" id="{1F31B633-8804-4999-AE44-E324172D8436}"/>
                  </a:ext>
                </a:extLst>
              </p:cNvPr>
              <p:cNvSpPr txBox="1"/>
              <p:nvPr/>
            </p:nvSpPr>
            <p:spPr>
              <a:xfrm>
                <a:off x="0" y="67097"/>
                <a:ext cx="42479912" cy="3352328"/>
              </a:xfrm>
              <a:prstGeom prst="rect">
                <a:avLst/>
              </a:prstGeom>
              <a:noFill/>
            </p:spPr>
            <p:txBody>
              <a:bodyPr wrap="square" rtlCol="0">
                <a:spAutoFit/>
              </a:bodyPr>
              <a:lstStyle/>
              <a:p>
                <a:pPr algn="ctr"/>
                <a:r>
                  <a:rPr lang="de-CH" sz="9500" b="1" dirty="0">
                    <a:solidFill>
                      <a:schemeClr val="bg1"/>
                    </a:solidFill>
                  </a:rPr>
                  <a:t>Natural </a:t>
                </a:r>
                <a:r>
                  <a:rPr lang="en-US" sz="9500" b="1" dirty="0">
                    <a:solidFill>
                      <a:schemeClr val="bg1"/>
                    </a:solidFill>
                  </a:rPr>
                  <a:t>gradient</a:t>
                </a:r>
                <a:r>
                  <a:rPr lang="de-CH" sz="9500" b="1" dirty="0">
                    <a:solidFill>
                      <a:schemeClr val="bg1"/>
                    </a:solidFill>
                  </a:rPr>
                  <a:t> </a:t>
                </a:r>
                <a:r>
                  <a:rPr lang="en-US" sz="9500" b="1" dirty="0">
                    <a:solidFill>
                      <a:schemeClr val="bg1"/>
                    </a:solidFill>
                  </a:rPr>
                  <a:t>for</a:t>
                </a:r>
                <a:r>
                  <a:rPr lang="de-CH" sz="9500" b="1" dirty="0">
                    <a:solidFill>
                      <a:schemeClr val="bg1"/>
                    </a:solidFill>
                  </a:rPr>
                  <a:t> </a:t>
                </a:r>
                <a:r>
                  <a:rPr lang="en-US" sz="9500" b="1" dirty="0">
                    <a:solidFill>
                      <a:schemeClr val="bg1"/>
                    </a:solidFill>
                  </a:rPr>
                  <a:t>spiking</a:t>
                </a:r>
                <a:r>
                  <a:rPr lang="de-CH" sz="9500" b="1" dirty="0">
                    <a:solidFill>
                      <a:schemeClr val="bg1"/>
                    </a:solidFill>
                  </a:rPr>
                  <a:t> </a:t>
                </a:r>
                <a:r>
                  <a:rPr lang="en-US" sz="9500" b="1" dirty="0">
                    <a:solidFill>
                      <a:schemeClr val="bg1"/>
                    </a:solidFill>
                  </a:rPr>
                  <a:t>neurons</a:t>
                </a:r>
              </a:p>
              <a:p>
                <a:pPr algn="ctr"/>
                <a14:m>
                  <m:oMath xmlns:m="http://schemas.openxmlformats.org/officeDocument/2006/math">
                    <m:sSup>
                      <m:sSupPr>
                        <m:ctrlPr>
                          <a:rPr lang="de-CH" sz="5500" i="1" smtClean="0">
                            <a:solidFill>
                              <a:schemeClr val="bg1"/>
                            </a:solidFill>
                            <a:latin typeface="Cambria Math" panose="02040503050406030204" pitchFamily="18" charset="0"/>
                          </a:rPr>
                        </m:ctrlPr>
                      </m:sSupPr>
                      <m:e>
                        <m:r>
                          <m:rPr>
                            <m:nor/>
                          </m:rPr>
                          <a:rPr lang="de-CH" sz="5500" dirty="0">
                            <a:solidFill>
                              <a:schemeClr val="bg1"/>
                            </a:solidFill>
                          </a:rPr>
                          <m:t>Elena</m:t>
                        </m:r>
                        <m:r>
                          <m:rPr>
                            <m:nor/>
                          </m:rPr>
                          <a:rPr lang="de-CH" sz="5500" dirty="0">
                            <a:solidFill>
                              <a:schemeClr val="bg1"/>
                            </a:solidFill>
                          </a:rPr>
                          <m:t> </m:t>
                        </m:r>
                        <m:r>
                          <m:rPr>
                            <m:nor/>
                          </m:rPr>
                          <a:rPr lang="de-CH" sz="5500" dirty="0">
                            <a:solidFill>
                              <a:schemeClr val="bg1"/>
                            </a:solidFill>
                          </a:rPr>
                          <m:t>Kreutzer</m:t>
                        </m:r>
                      </m:e>
                      <m:sup>
                        <m:r>
                          <a:rPr lang="de-CH" sz="5500" b="0" i="1" smtClean="0">
                            <a:solidFill>
                              <a:schemeClr val="bg1"/>
                            </a:solidFill>
                            <a:latin typeface="Cambria Math" panose="02040503050406030204" pitchFamily="18" charset="0"/>
                          </a:rPr>
                          <m:t>1</m:t>
                        </m:r>
                      </m:sup>
                    </m:sSup>
                  </m:oMath>
                </a14:m>
                <a:r>
                  <a:rPr lang="de-CH" sz="5500" dirty="0">
                    <a:solidFill>
                      <a:schemeClr val="bg1"/>
                    </a:solidFill>
                  </a:rPr>
                  <a:t>, </a:t>
                </a:r>
                <a14:m>
                  <m:oMath xmlns:m="http://schemas.openxmlformats.org/officeDocument/2006/math">
                    <m:sSup>
                      <m:sSupPr>
                        <m:ctrlPr>
                          <a:rPr lang="de-CH" sz="5500" i="1">
                            <a:solidFill>
                              <a:schemeClr val="bg1"/>
                            </a:solidFill>
                            <a:latin typeface="Cambria Math" panose="02040503050406030204" pitchFamily="18" charset="0"/>
                          </a:rPr>
                        </m:ctrlPr>
                      </m:sSupPr>
                      <m:e>
                        <m:r>
                          <m:rPr>
                            <m:nor/>
                          </m:rPr>
                          <a:rPr lang="de-CH" sz="5500" b="0" i="0" smtClean="0">
                            <a:solidFill>
                              <a:schemeClr val="bg1"/>
                            </a:solidFill>
                            <a:latin typeface="Cambria Math" panose="02040503050406030204" pitchFamily="18" charset="0"/>
                          </a:rPr>
                          <m:t>Mihai</m:t>
                        </m:r>
                        <m:r>
                          <m:rPr>
                            <m:nor/>
                          </m:rPr>
                          <a:rPr lang="de-CH" sz="5500" b="0" i="0" smtClean="0">
                            <a:solidFill>
                              <a:schemeClr val="bg1"/>
                            </a:solidFill>
                            <a:latin typeface="Cambria Math" panose="02040503050406030204" pitchFamily="18" charset="0"/>
                          </a:rPr>
                          <m:t> </m:t>
                        </m:r>
                        <m:r>
                          <m:rPr>
                            <m:nor/>
                          </m:rPr>
                          <a:rPr lang="de-CH" sz="5500" b="0" i="0" smtClean="0">
                            <a:solidFill>
                              <a:schemeClr val="bg1"/>
                            </a:solidFill>
                            <a:latin typeface="Cambria Math" panose="02040503050406030204" pitchFamily="18" charset="0"/>
                          </a:rPr>
                          <m:t>A</m:t>
                        </m:r>
                        <m:r>
                          <m:rPr>
                            <m:nor/>
                          </m:rPr>
                          <a:rPr lang="de-CH" sz="5500" b="0" i="0" smtClean="0">
                            <a:solidFill>
                              <a:schemeClr val="bg1"/>
                            </a:solidFill>
                            <a:latin typeface="Cambria Math" panose="02040503050406030204" pitchFamily="18" charset="0"/>
                          </a:rPr>
                          <m:t>. </m:t>
                        </m:r>
                        <m:r>
                          <m:rPr>
                            <m:nor/>
                          </m:rPr>
                          <a:rPr lang="de-CH" sz="5500" b="0" i="0" smtClean="0">
                            <a:solidFill>
                              <a:schemeClr val="bg1"/>
                            </a:solidFill>
                            <a:latin typeface="Cambria Math" panose="02040503050406030204" pitchFamily="18" charset="0"/>
                          </a:rPr>
                          <m:t>Petrovici</m:t>
                        </m:r>
                      </m:e>
                      <m:sup>
                        <m:r>
                          <a:rPr lang="de-CH" sz="5500" i="1">
                            <a:solidFill>
                              <a:schemeClr val="bg1"/>
                            </a:solidFill>
                            <a:latin typeface="Cambria Math" panose="02040503050406030204" pitchFamily="18" charset="0"/>
                          </a:rPr>
                          <m:t>1</m:t>
                        </m:r>
                        <m:r>
                          <a:rPr lang="de-CH" sz="5500" b="0" i="1" smtClean="0">
                            <a:solidFill>
                              <a:schemeClr val="bg1"/>
                            </a:solidFill>
                            <a:latin typeface="Cambria Math" panose="02040503050406030204" pitchFamily="18" charset="0"/>
                          </a:rPr>
                          <m:t>,2</m:t>
                        </m:r>
                      </m:sup>
                    </m:sSup>
                  </m:oMath>
                </a14:m>
                <a:r>
                  <a:rPr lang="de-CH" sz="5500" dirty="0">
                    <a:solidFill>
                      <a:schemeClr val="bg1"/>
                    </a:solidFill>
                  </a:rPr>
                  <a:t>, </a:t>
                </a:r>
                <a14:m>
                  <m:oMath xmlns:m="http://schemas.openxmlformats.org/officeDocument/2006/math">
                    <m:sSup>
                      <m:sSupPr>
                        <m:ctrlPr>
                          <a:rPr lang="de-CH" sz="5500" i="1">
                            <a:solidFill>
                              <a:schemeClr val="bg1"/>
                            </a:solidFill>
                            <a:latin typeface="Cambria Math" panose="02040503050406030204" pitchFamily="18" charset="0"/>
                          </a:rPr>
                        </m:ctrlPr>
                      </m:sSupPr>
                      <m:e>
                        <m:r>
                          <m:rPr>
                            <m:nor/>
                          </m:rPr>
                          <a:rPr lang="de-CH" sz="5500" b="0" i="0" smtClean="0">
                            <a:solidFill>
                              <a:schemeClr val="bg1"/>
                            </a:solidFill>
                            <a:latin typeface="Cambria Math" panose="02040503050406030204" pitchFamily="18" charset="0"/>
                          </a:rPr>
                          <m:t>Walter</m:t>
                        </m:r>
                        <m:r>
                          <m:rPr>
                            <m:nor/>
                          </m:rPr>
                          <a:rPr lang="de-CH" sz="5500" b="0" i="0" smtClean="0">
                            <a:solidFill>
                              <a:schemeClr val="bg1"/>
                            </a:solidFill>
                            <a:latin typeface="Cambria Math" panose="02040503050406030204" pitchFamily="18" charset="0"/>
                          </a:rPr>
                          <m:t> </m:t>
                        </m:r>
                        <m:r>
                          <m:rPr>
                            <m:nor/>
                          </m:rPr>
                          <a:rPr lang="de-CH" sz="5500" b="0" i="0" smtClean="0">
                            <a:solidFill>
                              <a:schemeClr val="bg1"/>
                            </a:solidFill>
                            <a:latin typeface="Cambria Math" panose="02040503050406030204" pitchFamily="18" charset="0"/>
                          </a:rPr>
                          <m:t>M</m:t>
                        </m:r>
                        <m:r>
                          <m:rPr>
                            <m:nor/>
                          </m:rPr>
                          <a:rPr lang="de-CH" sz="5500" b="0" i="0" smtClean="0">
                            <a:solidFill>
                              <a:schemeClr val="bg1"/>
                            </a:solidFill>
                            <a:latin typeface="Cambria Math" panose="02040503050406030204" pitchFamily="18" charset="0"/>
                          </a:rPr>
                          <m:t>. </m:t>
                        </m:r>
                        <m:r>
                          <m:rPr>
                            <m:nor/>
                          </m:rPr>
                          <a:rPr lang="de-CH" sz="5500" b="0" i="0" smtClean="0">
                            <a:solidFill>
                              <a:schemeClr val="bg1"/>
                            </a:solidFill>
                            <a:latin typeface="Cambria Math" panose="02040503050406030204" pitchFamily="18" charset="0"/>
                          </a:rPr>
                          <m:t>Senn</m:t>
                        </m:r>
                      </m:e>
                      <m:sup>
                        <m:r>
                          <a:rPr lang="de-CH" sz="5500" i="1">
                            <a:solidFill>
                              <a:schemeClr val="bg1"/>
                            </a:solidFill>
                            <a:latin typeface="Cambria Math" panose="02040503050406030204" pitchFamily="18" charset="0"/>
                          </a:rPr>
                          <m:t>1</m:t>
                        </m:r>
                      </m:sup>
                    </m:sSup>
                  </m:oMath>
                </a14:m>
                <a:r>
                  <a:rPr lang="de-CH" sz="5500" dirty="0">
                    <a:solidFill>
                      <a:schemeClr val="bg1"/>
                    </a:solidFill>
                  </a:rPr>
                  <a:t> </a:t>
                </a:r>
              </a:p>
              <a:p>
                <a:pPr algn="ctr"/>
                <a14:m>
                  <m:oMath xmlns:m="http://schemas.openxmlformats.org/officeDocument/2006/math">
                    <m:sSup>
                      <m:sSupPr>
                        <m:ctrlPr>
                          <a:rPr lang="de-CH" sz="3200" i="1" smtClean="0">
                            <a:solidFill>
                              <a:schemeClr val="bg1"/>
                            </a:solidFill>
                            <a:latin typeface="Cambria Math" panose="02040503050406030204" pitchFamily="18" charset="0"/>
                          </a:rPr>
                        </m:ctrlPr>
                      </m:sSupPr>
                      <m:e>
                        <m:r>
                          <a:rPr lang="de-CH" sz="3200" b="0" i="1" smtClean="0">
                            <a:solidFill>
                              <a:schemeClr val="bg1"/>
                            </a:solidFill>
                            <a:latin typeface="Cambria Math" panose="02040503050406030204" pitchFamily="18" charset="0"/>
                          </a:rPr>
                          <m:t> </m:t>
                        </m:r>
                      </m:e>
                      <m:sup>
                        <m:r>
                          <a:rPr lang="de-CH" sz="3200" i="1">
                            <a:solidFill>
                              <a:schemeClr val="bg1"/>
                            </a:solidFill>
                            <a:latin typeface="Cambria Math" panose="02040503050406030204" pitchFamily="18" charset="0"/>
                          </a:rPr>
                          <m:t>1</m:t>
                        </m:r>
                      </m:sup>
                    </m:sSup>
                  </m:oMath>
                </a14:m>
                <a:r>
                  <a:rPr lang="en-US" sz="3000" dirty="0">
                    <a:solidFill>
                      <a:schemeClr val="bg1"/>
                    </a:solidFill>
                  </a:rPr>
                  <a:t>Department of Physiology, University of Bern </a:t>
                </a:r>
                <a14:m>
                  <m:oMath xmlns:m="http://schemas.openxmlformats.org/officeDocument/2006/math">
                    <m:sSup>
                      <m:sSupPr>
                        <m:ctrlPr>
                          <a:rPr lang="en-US" sz="3200" i="1" smtClean="0">
                            <a:solidFill>
                              <a:schemeClr val="bg1"/>
                            </a:solidFill>
                            <a:latin typeface="Cambria Math" panose="02040503050406030204" pitchFamily="18" charset="0"/>
                          </a:rPr>
                        </m:ctrlPr>
                      </m:sSupPr>
                      <m:e>
                        <m:r>
                          <a:rPr lang="en-US" sz="3200" i="1">
                            <a:solidFill>
                              <a:schemeClr val="bg1"/>
                            </a:solidFill>
                            <a:latin typeface="Cambria Math" panose="02040503050406030204" pitchFamily="18" charset="0"/>
                          </a:rPr>
                          <m:t> </m:t>
                        </m:r>
                      </m:e>
                      <m:sup>
                        <m:r>
                          <a:rPr lang="en-US" sz="3200" b="0" i="1" smtClean="0">
                            <a:solidFill>
                              <a:schemeClr val="bg1"/>
                            </a:solidFill>
                            <a:latin typeface="Cambria Math" panose="02040503050406030204" pitchFamily="18" charset="0"/>
                          </a:rPr>
                          <m:t>2</m:t>
                        </m:r>
                      </m:sup>
                    </m:sSup>
                  </m:oMath>
                </a14:m>
                <a:r>
                  <a:rPr lang="en-US" sz="3000" dirty="0">
                    <a:solidFill>
                      <a:schemeClr val="bg1"/>
                    </a:solidFill>
                  </a:rPr>
                  <a:t>Kirchhoff-Institute for Physics, Heidelberg University</a:t>
                </a:r>
              </a:p>
              <a:p>
                <a:pPr algn="ctr"/>
                <a:endParaRPr lang="de-CH" sz="3000" dirty="0">
                  <a:solidFill>
                    <a:schemeClr val="bg1"/>
                  </a:solidFill>
                </a:endParaRPr>
              </a:p>
            </p:txBody>
          </p:sp>
        </mc:Choice>
        <mc:Fallback>
          <p:sp>
            <p:nvSpPr>
              <p:cNvPr id="7" name="Textfeld 6">
                <a:extLst>
                  <a:ext uri="{FF2B5EF4-FFF2-40B4-BE49-F238E27FC236}">
                    <a16:creationId xmlns:a16="http://schemas.microsoft.com/office/drawing/2014/main" id="{1F31B633-8804-4999-AE44-E324172D8436}"/>
                  </a:ext>
                </a:extLst>
              </p:cNvPr>
              <p:cNvSpPr txBox="1">
                <a:spLocks noRot="1" noChangeAspect="1" noMove="1" noResize="1" noEditPoints="1" noAdjustHandles="1" noChangeArrowheads="1" noChangeShapeType="1" noTextEdit="1"/>
              </p:cNvSpPr>
              <p:nvPr/>
            </p:nvSpPr>
            <p:spPr>
              <a:xfrm>
                <a:off x="0" y="67097"/>
                <a:ext cx="42479912" cy="3352328"/>
              </a:xfrm>
              <a:prstGeom prst="rect">
                <a:avLst/>
              </a:prstGeom>
              <a:blipFill>
                <a:blip r:embed="rId5"/>
                <a:stretch>
                  <a:fillRect t="-9636"/>
                </a:stretch>
              </a:blipFill>
            </p:spPr>
            <p:txBody>
              <a:bodyPr/>
              <a:lstStyle/>
              <a:p>
                <a:r>
                  <a:rPr lang="en-US">
                    <a:noFill/>
                  </a:rPr>
                  <a:t> </a:t>
                </a:r>
              </a:p>
            </p:txBody>
          </p:sp>
        </mc:Fallback>
      </mc:AlternateContent>
      <p:sp>
        <p:nvSpPr>
          <p:cNvPr id="48" name="Rechteck: abgerundete Ecken 47">
            <a:extLst>
              <a:ext uri="{FF2B5EF4-FFF2-40B4-BE49-F238E27FC236}">
                <a16:creationId xmlns:a16="http://schemas.microsoft.com/office/drawing/2014/main" id="{CF1C3595-F7E5-4EDE-B4C3-76C7F42427D0}"/>
              </a:ext>
            </a:extLst>
          </p:cNvPr>
          <p:cNvSpPr/>
          <p:nvPr/>
        </p:nvSpPr>
        <p:spPr>
          <a:xfrm>
            <a:off x="28620000" y="4108450"/>
            <a:ext cx="12960000" cy="7478715"/>
          </a:xfrm>
          <a:prstGeom prst="roundRect">
            <a:avLst>
              <a:gd name="adj" fmla="val 49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mc:AlternateContent xmlns:mc="http://schemas.openxmlformats.org/markup-compatibility/2006" xmlns:a14="http://schemas.microsoft.com/office/drawing/2010/main">
        <mc:Choice Requires="a14">
          <p:sp>
            <p:nvSpPr>
              <p:cNvPr id="2" name="Textfeld 1">
                <a:extLst>
                  <a:ext uri="{FF2B5EF4-FFF2-40B4-BE49-F238E27FC236}">
                    <a16:creationId xmlns:a16="http://schemas.microsoft.com/office/drawing/2014/main" id="{D08CDD68-B5CE-40B7-A72F-B295BB2FAD6D}"/>
                  </a:ext>
                </a:extLst>
              </p:cNvPr>
              <p:cNvSpPr txBox="1"/>
              <p:nvPr/>
            </p:nvSpPr>
            <p:spPr>
              <a:xfrm>
                <a:off x="30527456" y="5274316"/>
                <a:ext cx="11893888" cy="9913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600" b="0" i="1" smtClean="0">
                              <a:solidFill>
                                <a:schemeClr val="tx1"/>
                              </a:solidFill>
                              <a:latin typeface="Cambria Math" panose="02040503050406030204" pitchFamily="18" charset="0"/>
                            </a:rPr>
                          </m:ctrlPr>
                        </m:sSupPr>
                        <m:e>
                          <m:acc>
                            <m:accPr>
                              <m:chr m:val="̇"/>
                              <m:ctrlPr>
                                <a:rPr lang="en-US" sz="2600" b="1" i="1" smtClean="0">
                                  <a:solidFill>
                                    <a:schemeClr val="tx1"/>
                                  </a:solidFill>
                                  <a:latin typeface="Cambria Math" panose="02040503050406030204" pitchFamily="18" charset="0"/>
                                </a:rPr>
                              </m:ctrlPr>
                            </m:accPr>
                            <m:e>
                              <m:r>
                                <a:rPr lang="en-US" sz="2600" b="1" i="1" smtClean="0">
                                  <a:solidFill>
                                    <a:schemeClr val="tx1"/>
                                  </a:solidFill>
                                  <a:latin typeface="Cambria Math" panose="02040503050406030204" pitchFamily="18" charset="0"/>
                                </a:rPr>
                                <m:t>𝒘</m:t>
                              </m:r>
                            </m:e>
                          </m:acc>
                        </m:e>
                        <m:sup>
                          <m:r>
                            <a:rPr lang="en-US" sz="2600" b="1" i="0" smtClean="0">
                              <a:solidFill>
                                <a:schemeClr val="tx1"/>
                              </a:solidFill>
                              <a:latin typeface="Cambria Math" panose="02040503050406030204" pitchFamily="18" charset="0"/>
                            </a:rPr>
                            <m:t>𝐝</m:t>
                          </m:r>
                        </m:sup>
                      </m:sSup>
                      <m:r>
                        <a:rPr lang="en-US" sz="2600" i="1" dirty="0">
                          <a:solidFill>
                            <a:schemeClr val="tx1"/>
                          </a:solidFill>
                          <a:latin typeface="Cambria Math" panose="02040503050406030204" pitchFamily="18" charset="0"/>
                        </a:rPr>
                        <m:t>=</m:t>
                      </m:r>
                      <m:r>
                        <a:rPr lang="en-US" sz="2600" i="1" dirty="0">
                          <a:solidFill>
                            <a:schemeClr val="tx1"/>
                          </a:solidFill>
                          <a:latin typeface="Cambria Math" panose="02040503050406030204" pitchFamily="18" charset="0"/>
                        </a:rPr>
                        <m:t>𝜂</m:t>
                      </m:r>
                      <m:sSub>
                        <m:sSubPr>
                          <m:ctrlPr>
                            <a:rPr lang="en-US" sz="2600" i="1" dirty="0">
                              <a:solidFill>
                                <a:schemeClr val="tx1"/>
                              </a:solidFill>
                              <a:latin typeface="Cambria Math" panose="02040503050406030204" pitchFamily="18" charset="0"/>
                            </a:rPr>
                          </m:ctrlPr>
                        </m:sSubPr>
                        <m:e>
                          <m:r>
                            <a:rPr lang="en-US" sz="2600" i="1" dirty="0">
                              <a:solidFill>
                                <a:schemeClr val="tx1"/>
                              </a:solidFill>
                              <a:latin typeface="Cambria Math" panose="02040503050406030204" pitchFamily="18" charset="0"/>
                            </a:rPr>
                            <m:t>𝛾</m:t>
                          </m:r>
                        </m:e>
                        <m:sub>
                          <m:r>
                            <a:rPr lang="en-US" sz="2600" i="1" dirty="0">
                              <a:solidFill>
                                <a:schemeClr val="tx1"/>
                              </a:solidFill>
                              <a:latin typeface="Cambria Math" panose="02040503050406030204" pitchFamily="18" charset="0"/>
                            </a:rPr>
                            <m:t>𝑠</m:t>
                          </m:r>
                        </m:sub>
                      </m:sSub>
                      <m:d>
                        <m:dPr>
                          <m:begChr m:val="["/>
                          <m:endChr m:val="]"/>
                          <m:ctrlPr>
                            <a:rPr lang="en-US" sz="2600" i="1" dirty="0" smtClean="0">
                              <a:solidFill>
                                <a:schemeClr val="tx1"/>
                              </a:solidFill>
                              <a:latin typeface="Cambria Math" panose="02040503050406030204" pitchFamily="18" charset="0"/>
                            </a:rPr>
                          </m:ctrlPr>
                        </m:dPr>
                        <m:e>
                          <m:sSup>
                            <m:sSupPr>
                              <m:ctrlPr>
                                <a:rPr lang="en-US" sz="2600" i="1" dirty="0">
                                  <a:solidFill>
                                    <a:schemeClr val="tx1"/>
                                  </a:solidFill>
                                  <a:latin typeface="Cambria Math" panose="02040503050406030204" pitchFamily="18" charset="0"/>
                                </a:rPr>
                              </m:ctrlPr>
                            </m:sSupPr>
                            <m:e>
                              <m:r>
                                <a:rPr lang="en-US" sz="2600" i="1" dirty="0">
                                  <a:solidFill>
                                    <a:schemeClr val="tx1"/>
                                  </a:solidFill>
                                  <a:latin typeface="Cambria Math" panose="02040503050406030204" pitchFamily="18" charset="0"/>
                                </a:rPr>
                                <m:t>𝑌</m:t>
                              </m:r>
                            </m:e>
                            <m:sup>
                              <m:r>
                                <a:rPr lang="en-US" sz="2600" i="1" dirty="0">
                                  <a:solidFill>
                                    <a:schemeClr val="tx1"/>
                                  </a:solidFill>
                                  <a:latin typeface="Cambria Math" panose="02040503050406030204" pitchFamily="18" charset="0"/>
                                </a:rPr>
                                <m:t>∗</m:t>
                              </m:r>
                            </m:sup>
                          </m:sSup>
                          <m:r>
                            <a:rPr lang="en-US" sz="2600" i="1" dirty="0">
                              <a:solidFill>
                                <a:schemeClr val="tx1"/>
                              </a:solidFill>
                              <a:latin typeface="Cambria Math" panose="02040503050406030204" pitchFamily="18" charset="0"/>
                            </a:rPr>
                            <m:t>−</m:t>
                          </m:r>
                          <m:r>
                            <a:rPr lang="en-US" sz="2600" i="1" dirty="0">
                              <a:solidFill>
                                <a:schemeClr val="tx1"/>
                              </a:solidFill>
                              <a:latin typeface="Cambria Math" panose="02040503050406030204" pitchFamily="18" charset="0"/>
                            </a:rPr>
                            <m:t>𝜙</m:t>
                          </m:r>
                          <m:d>
                            <m:dPr>
                              <m:ctrlPr>
                                <a:rPr lang="en-US" sz="2600" i="1" dirty="0">
                                  <a:solidFill>
                                    <a:schemeClr val="tx1"/>
                                  </a:solidFill>
                                  <a:latin typeface="Cambria Math" panose="02040503050406030204" pitchFamily="18" charset="0"/>
                                </a:rPr>
                              </m:ctrlPr>
                            </m:dPr>
                            <m:e>
                              <m:r>
                                <a:rPr lang="en-US" sz="2600" i="1" dirty="0">
                                  <a:solidFill>
                                    <a:schemeClr val="tx1"/>
                                  </a:solidFill>
                                  <a:latin typeface="Cambria Math" panose="02040503050406030204" pitchFamily="18" charset="0"/>
                                </a:rPr>
                                <m:t>𝑉</m:t>
                              </m:r>
                            </m:e>
                          </m:d>
                        </m:e>
                      </m:d>
                      <m:f>
                        <m:fPr>
                          <m:ctrlPr>
                            <a:rPr lang="en-US" sz="2600" i="1" dirty="0">
                              <a:solidFill>
                                <a:schemeClr val="tx1"/>
                              </a:solidFill>
                              <a:latin typeface="Cambria Math" panose="02040503050406030204" pitchFamily="18" charset="0"/>
                            </a:rPr>
                          </m:ctrlPr>
                        </m:fPr>
                        <m:num>
                          <m:sSup>
                            <m:sSupPr>
                              <m:ctrlPr>
                                <a:rPr lang="en-US" sz="2600" i="1" dirty="0">
                                  <a:solidFill>
                                    <a:schemeClr val="tx1"/>
                                  </a:solidFill>
                                  <a:latin typeface="Cambria Math" panose="02040503050406030204" pitchFamily="18" charset="0"/>
                                </a:rPr>
                              </m:ctrlPr>
                            </m:sSupPr>
                            <m:e>
                              <m:r>
                                <a:rPr lang="en-US" sz="2600" i="1" dirty="0">
                                  <a:solidFill>
                                    <a:schemeClr val="tx1"/>
                                  </a:solidFill>
                                  <a:latin typeface="Cambria Math" panose="02040503050406030204" pitchFamily="18" charset="0"/>
                                </a:rPr>
                                <m:t>𝜙</m:t>
                              </m:r>
                            </m:e>
                            <m:sup>
                              <m:r>
                                <a:rPr lang="en-US" sz="2600" i="1" dirty="0">
                                  <a:solidFill>
                                    <a:schemeClr val="tx1"/>
                                  </a:solidFill>
                                  <a:latin typeface="Cambria Math" panose="02040503050406030204" pitchFamily="18" charset="0"/>
                                </a:rPr>
                                <m:t>′</m:t>
                              </m:r>
                            </m:sup>
                          </m:sSup>
                          <m:d>
                            <m:dPr>
                              <m:ctrlPr>
                                <a:rPr lang="en-US" sz="2600" i="1" dirty="0">
                                  <a:solidFill>
                                    <a:schemeClr val="tx1"/>
                                  </a:solidFill>
                                  <a:latin typeface="Cambria Math" panose="02040503050406030204" pitchFamily="18" charset="0"/>
                                </a:rPr>
                              </m:ctrlPr>
                            </m:dPr>
                            <m:e>
                              <m:r>
                                <a:rPr lang="en-US" sz="2600" i="1" dirty="0">
                                  <a:solidFill>
                                    <a:schemeClr val="tx1"/>
                                  </a:solidFill>
                                  <a:latin typeface="Cambria Math" panose="02040503050406030204" pitchFamily="18" charset="0"/>
                                </a:rPr>
                                <m:t>𝑉</m:t>
                              </m:r>
                            </m:e>
                          </m:d>
                        </m:num>
                        <m:den>
                          <m:r>
                            <a:rPr lang="en-US" sz="2600" i="1" dirty="0">
                              <a:solidFill>
                                <a:schemeClr val="tx1"/>
                              </a:solidFill>
                              <a:latin typeface="Cambria Math" panose="02040503050406030204" pitchFamily="18" charset="0"/>
                            </a:rPr>
                            <m:t>𝜙</m:t>
                          </m:r>
                          <m:d>
                            <m:dPr>
                              <m:ctrlPr>
                                <a:rPr lang="en-US" sz="2600" i="1" dirty="0">
                                  <a:solidFill>
                                    <a:schemeClr val="tx1"/>
                                  </a:solidFill>
                                  <a:latin typeface="Cambria Math" panose="02040503050406030204" pitchFamily="18" charset="0"/>
                                </a:rPr>
                              </m:ctrlPr>
                            </m:dPr>
                            <m:e>
                              <m:r>
                                <a:rPr lang="en-US" sz="2600" i="1" dirty="0">
                                  <a:solidFill>
                                    <a:schemeClr val="tx1"/>
                                  </a:solidFill>
                                  <a:latin typeface="Cambria Math" panose="02040503050406030204" pitchFamily="18" charset="0"/>
                                </a:rPr>
                                <m:t>𝑉</m:t>
                              </m:r>
                            </m:e>
                          </m:d>
                        </m:den>
                      </m:f>
                      <m:d>
                        <m:dPr>
                          <m:ctrlPr>
                            <a:rPr lang="en-US" sz="2600" i="1" dirty="0" smtClean="0">
                              <a:solidFill>
                                <a:schemeClr val="tx1"/>
                              </a:solidFill>
                              <a:latin typeface="Cambria Math" panose="02040503050406030204" pitchFamily="18" charset="0"/>
                            </a:rPr>
                          </m:ctrlPr>
                        </m:dPr>
                        <m:e>
                          <m:f>
                            <m:fPr>
                              <m:ctrlPr>
                                <a:rPr lang="en-US" sz="2600" i="1" dirty="0">
                                  <a:latin typeface="Cambria Math" panose="02040503050406030204" pitchFamily="18" charset="0"/>
                                </a:rPr>
                              </m:ctrlPr>
                            </m:fPr>
                            <m:num>
                              <m:sSub>
                                <m:sSubPr>
                                  <m:ctrlPr>
                                    <a:rPr lang="en-US" sz="2600" i="1" dirty="0">
                                      <a:latin typeface="Cambria Math" panose="02040503050406030204" pitchFamily="18" charset="0"/>
                                    </a:rPr>
                                  </m:ctrlPr>
                                </m:sSubPr>
                                <m:e>
                                  <m:d>
                                    <m:dPr>
                                      <m:ctrlPr>
                                        <a:rPr lang="en-US" sz="2600" i="1" dirty="0">
                                          <a:latin typeface="Cambria Math" panose="02040503050406030204" pitchFamily="18" charset="0"/>
                                        </a:rPr>
                                      </m:ctrlPr>
                                    </m:dPr>
                                    <m:e>
                                      <m:r>
                                        <a:rPr lang="en-US" sz="2600" b="1" i="1" dirty="0">
                                          <a:latin typeface="Cambria Math" panose="02040503050406030204" pitchFamily="18" charset="0"/>
                                        </a:rPr>
                                        <m:t>𝒅</m:t>
                                      </m:r>
                                      <m:r>
                                        <a:rPr lang="en-US" sz="2600" i="1" dirty="0">
                                          <a:latin typeface="Cambria Math" panose="02040503050406030204" pitchFamily="18" charset="0"/>
                                        </a:rPr>
                                        <m:t>+1</m:t>
                                      </m:r>
                                    </m:e>
                                  </m:d>
                                  <m:r>
                                    <a:rPr lang="en-US" sz="2600" i="1" dirty="0">
                                      <a:latin typeface="Cambria Math" panose="02040503050406030204" pitchFamily="18" charset="0"/>
                                    </a:rPr>
                                    <m:t>𝑐</m:t>
                                  </m:r>
                                </m:e>
                                <m:sub>
                                  <m:r>
                                    <a:rPr lang="en-US" sz="2600" i="1" dirty="0">
                                      <a:latin typeface="Cambria Math" panose="02040503050406030204" pitchFamily="18" charset="0"/>
                                    </a:rPr>
                                    <m:t>𝜖</m:t>
                                  </m:r>
                                </m:sub>
                              </m:sSub>
                              <m:sSup>
                                <m:sSupPr>
                                  <m:ctrlPr>
                                    <a:rPr lang="en-US" sz="2600" i="1" dirty="0">
                                      <a:latin typeface="Cambria Math" panose="02040503050406030204" pitchFamily="18" charset="0"/>
                                    </a:rPr>
                                  </m:ctrlPr>
                                </m:sSupPr>
                                <m:e>
                                  <m:r>
                                    <a:rPr lang="en-US" sz="2600" b="1" i="1" dirty="0">
                                      <a:latin typeface="Cambria Math" panose="02040503050406030204" pitchFamily="18" charset="0"/>
                                    </a:rPr>
                                    <m:t>𝒙</m:t>
                                  </m:r>
                                </m:e>
                                <m:sup>
                                  <m:r>
                                    <a:rPr lang="en-US" sz="2600" i="1" dirty="0">
                                      <a:latin typeface="Cambria Math" panose="02040503050406030204" pitchFamily="18" charset="0"/>
                                    </a:rPr>
                                    <m:t>𝜖</m:t>
                                  </m:r>
                                </m:sup>
                              </m:sSup>
                            </m:num>
                            <m:den>
                              <m:r>
                                <a:rPr lang="en-US" sz="2600" b="1" i="1" dirty="0">
                                  <a:latin typeface="Cambria Math" panose="02040503050406030204" pitchFamily="18" charset="0"/>
                                </a:rPr>
                                <m:t>𝒓</m:t>
                              </m:r>
                            </m:den>
                          </m:f>
                          <m:r>
                            <a:rPr lang="en-US" sz="2600" i="1" dirty="0">
                              <a:latin typeface="Cambria Math" panose="02040503050406030204" pitchFamily="18" charset="0"/>
                            </a:rPr>
                            <m:t>−(</m:t>
                          </m:r>
                          <m:r>
                            <a:rPr lang="en-US" sz="2600" b="1" i="1" dirty="0">
                              <a:latin typeface="Cambria Math" panose="02040503050406030204" pitchFamily="18" charset="0"/>
                            </a:rPr>
                            <m:t>𝒅</m:t>
                          </m:r>
                          <m:r>
                            <a:rPr lang="en-US" sz="2600" i="1" dirty="0">
                              <a:latin typeface="Cambria Math" panose="02040503050406030204" pitchFamily="18" charset="0"/>
                            </a:rPr>
                            <m:t>+1)</m:t>
                          </m:r>
                          <m:sSub>
                            <m:sSubPr>
                              <m:ctrlPr>
                                <a:rPr lang="en-US" sz="2600" i="1" dirty="0">
                                  <a:latin typeface="Cambria Math" panose="02040503050406030204" pitchFamily="18" charset="0"/>
                                </a:rPr>
                              </m:ctrlPr>
                            </m:sSubPr>
                            <m:e>
                              <m:r>
                                <a:rPr lang="en-US" sz="2600" i="1" dirty="0">
                                  <a:latin typeface="Cambria Math" panose="02040503050406030204" pitchFamily="18" charset="0"/>
                                </a:rPr>
                                <m:t>𝛾</m:t>
                              </m:r>
                            </m:e>
                            <m:sub>
                              <m:r>
                                <a:rPr lang="en-US" sz="2600" i="1" dirty="0">
                                  <a:latin typeface="Cambria Math" panose="02040503050406030204" pitchFamily="18" charset="0"/>
                                </a:rPr>
                                <m:t>𝑢</m:t>
                              </m:r>
                            </m:sub>
                          </m:sSub>
                          <m:r>
                            <a:rPr lang="en-US" sz="2600" i="1" dirty="0">
                              <a:latin typeface="Cambria Math" panose="02040503050406030204" pitchFamily="18" charset="0"/>
                            </a:rPr>
                            <m:t>+</m:t>
                          </m:r>
                          <m:sSub>
                            <m:sSubPr>
                              <m:ctrlPr>
                                <a:rPr lang="en-US" sz="2600" i="1" dirty="0">
                                  <a:latin typeface="Cambria Math" panose="02040503050406030204" pitchFamily="18" charset="0"/>
                                </a:rPr>
                              </m:ctrlPr>
                            </m:sSubPr>
                            <m:e>
                              <m:r>
                                <a:rPr lang="en-US" sz="2600" i="1" dirty="0">
                                  <a:latin typeface="Cambria Math" panose="02040503050406030204" pitchFamily="18" charset="0"/>
                                </a:rPr>
                                <m:t>𝛾</m:t>
                              </m:r>
                            </m:e>
                            <m:sub>
                              <m:r>
                                <a:rPr lang="en-US" sz="2600" i="1" dirty="0">
                                  <a:latin typeface="Cambria Math" panose="02040503050406030204" pitchFamily="18" charset="0"/>
                                </a:rPr>
                                <m:t>𝑤</m:t>
                              </m:r>
                            </m:sub>
                          </m:sSub>
                          <m:sSup>
                            <m:sSupPr>
                              <m:ctrlPr>
                                <a:rPr lang="en-US" sz="2600" i="1" dirty="0">
                                  <a:latin typeface="Cambria Math" panose="02040503050406030204" pitchFamily="18" charset="0"/>
                                </a:rPr>
                              </m:ctrlPr>
                            </m:sSupPr>
                            <m:e>
                              <m:r>
                                <a:rPr lang="en-US" sz="2600" b="1" i="1" dirty="0">
                                  <a:latin typeface="Cambria Math" panose="02040503050406030204" pitchFamily="18" charset="0"/>
                                </a:rPr>
                                <m:t>𝒘</m:t>
                              </m:r>
                            </m:e>
                            <m:sup>
                              <m:r>
                                <m:rPr>
                                  <m:sty m:val="p"/>
                                </m:rPr>
                                <a:rPr lang="en-US" sz="2600" dirty="0">
                                  <a:latin typeface="Cambria Math" panose="02040503050406030204" pitchFamily="18" charset="0"/>
                                </a:rPr>
                                <m:t>d</m:t>
                              </m:r>
                            </m:sup>
                          </m:sSup>
                        </m:e>
                      </m:d>
                    </m:oMath>
                  </m:oMathPara>
                </a14:m>
                <a:endParaRPr lang="de-CH" sz="2600" dirty="0">
                  <a:solidFill>
                    <a:schemeClr val="tx1"/>
                  </a:solidFill>
                </a:endParaRPr>
              </a:p>
            </p:txBody>
          </p:sp>
        </mc:Choice>
        <mc:Fallback xmlns="">
          <p:sp>
            <p:nvSpPr>
              <p:cNvPr id="2" name="Textfeld 1">
                <a:extLst>
                  <a:ext uri="{FF2B5EF4-FFF2-40B4-BE49-F238E27FC236}">
                    <a16:creationId xmlns:a16="http://schemas.microsoft.com/office/drawing/2014/main" id="{D08CDD68-B5CE-40B7-A72F-B295BB2FAD6D}"/>
                  </a:ext>
                </a:extLst>
              </p:cNvPr>
              <p:cNvSpPr txBox="1">
                <a:spLocks noRot="1" noChangeAspect="1" noMove="1" noResize="1" noEditPoints="1" noAdjustHandles="1" noChangeArrowheads="1" noChangeShapeType="1" noTextEdit="1"/>
              </p:cNvSpPr>
              <p:nvPr/>
            </p:nvSpPr>
            <p:spPr>
              <a:xfrm>
                <a:off x="30527456" y="5274316"/>
                <a:ext cx="11893888" cy="991362"/>
              </a:xfrm>
              <a:prstGeom prst="rect">
                <a:avLst/>
              </a:prstGeom>
              <a:blipFill>
                <a:blip r:embed="rId6"/>
                <a:stretch>
                  <a:fillRect/>
                </a:stretch>
              </a:blipFill>
            </p:spPr>
            <p:txBody>
              <a:bodyPr/>
              <a:lstStyle/>
              <a:p>
                <a:r>
                  <a:rPr lang="en-US">
                    <a:noFill/>
                  </a:rPr>
                  <a:t> </a:t>
                </a:r>
              </a:p>
            </p:txBody>
          </p:sp>
        </mc:Fallback>
      </mc:AlternateContent>
      <p:sp>
        <p:nvSpPr>
          <p:cNvPr id="49" name="Rechteck: abgerundete Ecken 48">
            <a:extLst>
              <a:ext uri="{FF2B5EF4-FFF2-40B4-BE49-F238E27FC236}">
                <a16:creationId xmlns:a16="http://schemas.microsoft.com/office/drawing/2014/main" id="{021432A8-10D6-4EF7-9389-29D26C7701E4}"/>
              </a:ext>
            </a:extLst>
          </p:cNvPr>
          <p:cNvSpPr/>
          <p:nvPr/>
        </p:nvSpPr>
        <p:spPr>
          <a:xfrm>
            <a:off x="14760000" y="27657060"/>
            <a:ext cx="12960000" cy="2184001"/>
          </a:xfrm>
          <a:prstGeom prst="roundRect">
            <a:avLst>
              <a:gd name="adj" fmla="val 2219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1" name="Rechteck: abgerundete Ecken 60">
            <a:extLst>
              <a:ext uri="{FF2B5EF4-FFF2-40B4-BE49-F238E27FC236}">
                <a16:creationId xmlns:a16="http://schemas.microsoft.com/office/drawing/2014/main" id="{9EA2DF22-B4F3-49C3-ABBD-B5E26A805495}"/>
              </a:ext>
            </a:extLst>
          </p:cNvPr>
          <p:cNvSpPr/>
          <p:nvPr/>
        </p:nvSpPr>
        <p:spPr>
          <a:xfrm>
            <a:off x="14760000" y="27291301"/>
            <a:ext cx="12960000" cy="849986"/>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7" name="Rechteck: abgerundete Ecken 46">
            <a:extLst>
              <a:ext uri="{FF2B5EF4-FFF2-40B4-BE49-F238E27FC236}">
                <a16:creationId xmlns:a16="http://schemas.microsoft.com/office/drawing/2014/main" id="{880035BA-A049-436C-A7DC-7291811B01E8}"/>
              </a:ext>
            </a:extLst>
          </p:cNvPr>
          <p:cNvSpPr/>
          <p:nvPr/>
        </p:nvSpPr>
        <p:spPr>
          <a:xfrm>
            <a:off x="28620000" y="20131368"/>
            <a:ext cx="12960000" cy="9709693"/>
          </a:xfrm>
          <a:prstGeom prst="roundRect">
            <a:avLst>
              <a:gd name="adj" fmla="val 49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 name="Rechteck: abgerundete Ecken 58">
            <a:extLst>
              <a:ext uri="{FF2B5EF4-FFF2-40B4-BE49-F238E27FC236}">
                <a16:creationId xmlns:a16="http://schemas.microsoft.com/office/drawing/2014/main" id="{D786943D-77C5-4F8D-9FA0-05ABE9944195}"/>
              </a:ext>
            </a:extLst>
          </p:cNvPr>
          <p:cNvSpPr/>
          <p:nvPr/>
        </p:nvSpPr>
        <p:spPr>
          <a:xfrm>
            <a:off x="28620000" y="20131368"/>
            <a:ext cx="12960000" cy="1620000"/>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8" name="Rechteck: abgerundete Ecken 57">
            <a:extLst>
              <a:ext uri="{FF2B5EF4-FFF2-40B4-BE49-F238E27FC236}">
                <a16:creationId xmlns:a16="http://schemas.microsoft.com/office/drawing/2014/main" id="{5BBB827A-BFD0-4C5D-90F9-8B2E4E0AD01C}"/>
              </a:ext>
            </a:extLst>
          </p:cNvPr>
          <p:cNvSpPr/>
          <p:nvPr/>
        </p:nvSpPr>
        <p:spPr>
          <a:xfrm>
            <a:off x="28620000" y="4075199"/>
            <a:ext cx="12960000" cy="936000"/>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7" name="Rechteck: abgerundete Ecken 56">
            <a:extLst>
              <a:ext uri="{FF2B5EF4-FFF2-40B4-BE49-F238E27FC236}">
                <a16:creationId xmlns:a16="http://schemas.microsoft.com/office/drawing/2014/main" id="{3EF78954-BA17-4F43-9FE3-3D41A83E9386}"/>
              </a:ext>
            </a:extLst>
          </p:cNvPr>
          <p:cNvSpPr/>
          <p:nvPr/>
        </p:nvSpPr>
        <p:spPr>
          <a:xfrm>
            <a:off x="14760000" y="13416000"/>
            <a:ext cx="12960000" cy="1620000"/>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3" name="Rechteck: abgerundete Ecken 42">
            <a:extLst>
              <a:ext uri="{FF2B5EF4-FFF2-40B4-BE49-F238E27FC236}">
                <a16:creationId xmlns:a16="http://schemas.microsoft.com/office/drawing/2014/main" id="{E0A8F47C-87B6-4987-AD8A-995D1FD9C624}"/>
              </a:ext>
            </a:extLst>
          </p:cNvPr>
          <p:cNvSpPr/>
          <p:nvPr/>
        </p:nvSpPr>
        <p:spPr>
          <a:xfrm>
            <a:off x="14777999" y="4150800"/>
            <a:ext cx="12960000" cy="8746479"/>
          </a:xfrm>
          <a:prstGeom prst="roundRect">
            <a:avLst>
              <a:gd name="adj" fmla="val 49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3" name="Rechteck: abgerundete Ecken 52">
            <a:extLst>
              <a:ext uri="{FF2B5EF4-FFF2-40B4-BE49-F238E27FC236}">
                <a16:creationId xmlns:a16="http://schemas.microsoft.com/office/drawing/2014/main" id="{93FC03DD-349A-4B0A-8648-33A10854758C}"/>
              </a:ext>
            </a:extLst>
          </p:cNvPr>
          <p:cNvSpPr/>
          <p:nvPr/>
        </p:nvSpPr>
        <p:spPr>
          <a:xfrm>
            <a:off x="14760000" y="4074264"/>
            <a:ext cx="12960000" cy="936000"/>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0" name="Rechteck: abgerundete Ecken 49">
            <a:extLst>
              <a:ext uri="{FF2B5EF4-FFF2-40B4-BE49-F238E27FC236}">
                <a16:creationId xmlns:a16="http://schemas.microsoft.com/office/drawing/2014/main" id="{C955DCBE-BBE2-4ED9-9AE1-4977EEEF0BBB}"/>
              </a:ext>
            </a:extLst>
          </p:cNvPr>
          <p:cNvSpPr/>
          <p:nvPr/>
        </p:nvSpPr>
        <p:spPr>
          <a:xfrm>
            <a:off x="28620000" y="12365760"/>
            <a:ext cx="12960000" cy="7234761"/>
          </a:xfrm>
          <a:prstGeom prst="roundRect">
            <a:avLst>
              <a:gd name="adj" fmla="val 49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4" name="Rechteck: abgerundete Ecken 53">
            <a:extLst>
              <a:ext uri="{FF2B5EF4-FFF2-40B4-BE49-F238E27FC236}">
                <a16:creationId xmlns:a16="http://schemas.microsoft.com/office/drawing/2014/main" id="{C9A10CB9-CDF7-42B5-AF8A-164B0E1F1CB2}"/>
              </a:ext>
            </a:extLst>
          </p:cNvPr>
          <p:cNvSpPr/>
          <p:nvPr/>
        </p:nvSpPr>
        <p:spPr>
          <a:xfrm>
            <a:off x="28620000" y="12036772"/>
            <a:ext cx="12960000" cy="1620000"/>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Rechteck: abgerundete Ecken 12">
            <a:extLst>
              <a:ext uri="{FF2B5EF4-FFF2-40B4-BE49-F238E27FC236}">
                <a16:creationId xmlns:a16="http://schemas.microsoft.com/office/drawing/2014/main" id="{B56738A2-3223-41C3-9D50-C4F622A0FDC4}"/>
              </a:ext>
            </a:extLst>
          </p:cNvPr>
          <p:cNvSpPr/>
          <p:nvPr/>
        </p:nvSpPr>
        <p:spPr>
          <a:xfrm>
            <a:off x="900000" y="4074265"/>
            <a:ext cx="12960000" cy="9510751"/>
          </a:xfrm>
          <a:prstGeom prst="roundRect">
            <a:avLst>
              <a:gd name="adj" fmla="val 49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2" name="Rechteck: abgerundete Ecken 51">
            <a:extLst>
              <a:ext uri="{FF2B5EF4-FFF2-40B4-BE49-F238E27FC236}">
                <a16:creationId xmlns:a16="http://schemas.microsoft.com/office/drawing/2014/main" id="{3725B5AF-C2BC-435B-8B5A-291EDDE15F28}"/>
              </a:ext>
            </a:extLst>
          </p:cNvPr>
          <p:cNvSpPr/>
          <p:nvPr/>
        </p:nvSpPr>
        <p:spPr>
          <a:xfrm>
            <a:off x="900000" y="4074264"/>
            <a:ext cx="12960000" cy="936000"/>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mc:AlternateContent xmlns:mc="http://schemas.openxmlformats.org/markup-compatibility/2006">
        <mc:Choice xmlns:a14="http://schemas.microsoft.com/office/drawing/2010/main" Requires="a14">
          <p:sp>
            <p:nvSpPr>
              <p:cNvPr id="262" name="Textfeld 261">
                <a:extLst>
                  <a:ext uri="{FF2B5EF4-FFF2-40B4-BE49-F238E27FC236}">
                    <a16:creationId xmlns:a16="http://schemas.microsoft.com/office/drawing/2014/main" id="{07100DD0-F52C-4831-9607-FB92B187DC5B}"/>
                  </a:ext>
                </a:extLst>
              </p:cNvPr>
              <p:cNvSpPr txBox="1"/>
              <p:nvPr/>
            </p:nvSpPr>
            <p:spPr>
              <a:xfrm>
                <a:off x="14940000" y="7907467"/>
                <a:ext cx="12600000" cy="5324535"/>
              </a:xfrm>
              <a:prstGeom prst="rect">
                <a:avLst/>
              </a:prstGeom>
              <a:noFill/>
            </p:spPr>
            <p:txBody>
              <a:bodyPr wrap="square" rtlCol="0">
                <a:spAutoFit/>
              </a:bodyPr>
              <a:lstStyle/>
              <a:p>
                <a:r>
                  <a:rPr lang="en-US" sz="3200" b="1" dirty="0"/>
                  <a:t>Comparison to standard gradient descent rule (black)</a:t>
                </a:r>
              </a:p>
              <a:p>
                <a:endParaRPr lang="en-US" sz="2800" dirty="0"/>
              </a:p>
              <a:p>
                <a:pPr marL="285750" indent="-285750" algn="just">
                  <a:buFont typeface="Arial" panose="020B0604020202020204" pitchFamily="34" charset="0"/>
                  <a:buChar char="•"/>
                </a:pPr>
                <a:r>
                  <a:rPr lang="en-US" sz="2800" dirty="0"/>
                  <a:t>Global scaling </a:t>
                </a:r>
                <a14:m>
                  <m:oMath xmlns:m="http://schemas.openxmlformats.org/officeDocument/2006/math">
                    <m:sSub>
                      <m:sSubPr>
                        <m:ctrlPr>
                          <a:rPr lang="en-US" sz="2800" i="1" smtClean="0">
                            <a:latin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𝛾</m:t>
                        </m:r>
                      </m:e>
                      <m:sub>
                        <m:r>
                          <a:rPr lang="en-US" sz="2800" b="0" i="1" smtClean="0">
                            <a:latin typeface="Cambria Math" panose="02040503050406030204" pitchFamily="18" charset="0"/>
                          </a:rPr>
                          <m:t>𝑠</m:t>
                        </m:r>
                      </m:sub>
                    </m:sSub>
                    <m:r>
                      <a:rPr lang="en-US" sz="2800" i="1" smtClean="0">
                        <a:latin typeface="Cambria Math" panose="02040503050406030204" pitchFamily="18" charset="0"/>
                      </a:rPr>
                      <m:t>(</m:t>
                    </m:r>
                    <m:r>
                      <m:rPr>
                        <m:sty m:val="p"/>
                      </m:rPr>
                      <a:rPr lang="en-US" sz="2800" i="0" smtClean="0">
                        <a:latin typeface="Cambria Math" panose="02040503050406030204" pitchFamily="18" charset="0"/>
                      </a:rPr>
                      <m:t>E</m:t>
                    </m:r>
                    <m:d>
                      <m:dPr>
                        <m:begChr m:val="["/>
                        <m:endChr m:val="]"/>
                        <m:ctrlPr>
                          <a:rPr lang="en-US" sz="2800" i="1" smtClean="0">
                            <a:latin typeface="Cambria Math" panose="02040503050406030204" pitchFamily="18" charset="0"/>
                          </a:rPr>
                        </m:ctrlPr>
                      </m:dPr>
                      <m:e>
                        <m:r>
                          <a:rPr lang="en-US" sz="2800" i="1" smtClean="0">
                            <a:latin typeface="Cambria Math" panose="02040503050406030204" pitchFamily="18" charset="0"/>
                          </a:rPr>
                          <m:t>𝑉</m:t>
                        </m:r>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Var</m:t>
                    </m:r>
                    <m:r>
                      <a:rPr lang="en-US" sz="2800" b="0" i="1" smtClean="0">
                        <a:latin typeface="Cambria Math" panose="02040503050406030204" pitchFamily="18" charset="0"/>
                      </a:rPr>
                      <m:t>[</m:t>
                    </m:r>
                    <m:r>
                      <a:rPr lang="en-US" sz="2800" b="0" i="1" smtClean="0">
                        <a:latin typeface="Cambria Math" panose="02040503050406030204" pitchFamily="18" charset="0"/>
                      </a:rPr>
                      <m:t>𝑉</m:t>
                    </m:r>
                    <m:r>
                      <a:rPr lang="en-US" sz="2800" b="0" i="1" smtClean="0">
                        <a:latin typeface="Cambria Math" panose="02040503050406030204" pitchFamily="18" charset="0"/>
                      </a:rPr>
                      <m:t>])</m:t>
                    </m:r>
                  </m:oMath>
                </a14:m>
                <a:r>
                  <a:rPr lang="en-US" sz="2800" dirty="0"/>
                  <a:t> of learning rate.</a:t>
                </a:r>
              </a:p>
              <a:p>
                <a:pPr marL="285750" indent="-285750" algn="just">
                  <a:buFont typeface="Arial" panose="020B0604020202020204" pitchFamily="34" charset="0"/>
                  <a:buChar char="•"/>
                </a:pPr>
                <a:r>
                  <a:rPr lang="en-US" sz="2800" dirty="0"/>
                  <a:t>Synapse-specific scaling of homosynaptic plasticity  by  presynaptic rate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𝑟</m:t>
                        </m:r>
                      </m:e>
                      <m:sub>
                        <m:r>
                          <a:rPr lang="en-US" sz="2800" b="0" i="1" smtClean="0">
                            <a:latin typeface="Cambria Math" panose="02040503050406030204" pitchFamily="18" charset="0"/>
                          </a:rPr>
                          <m:t>𝑖</m:t>
                        </m:r>
                      </m:sub>
                    </m:sSub>
                  </m:oMath>
                </a14:m>
                <a:r>
                  <a:rPr lang="en-US" sz="2800" dirty="0"/>
                  <a:t> .</a:t>
                </a:r>
              </a:p>
              <a:p>
                <a:pPr marL="285750" indent="-285750" algn="just">
                  <a:buFont typeface="Arial" panose="020B0604020202020204" pitchFamily="34" charset="0"/>
                  <a:buChar char="•"/>
                </a:pPr>
                <a:r>
                  <a:rPr lang="en-US" sz="2800" dirty="0"/>
                  <a:t>Two forms of </a:t>
                </a:r>
                <a:r>
                  <a:rPr lang="en-US" sz="2800" dirty="0" err="1"/>
                  <a:t>heterosynaptic</a:t>
                </a:r>
                <a:r>
                  <a:rPr lang="en-US" sz="2800" dirty="0"/>
                  <a:t> plasticity [</a:t>
                </a:r>
                <a:r>
                  <a:rPr lang="en-US" sz="2800" dirty="0" err="1"/>
                  <a:t>Chistiakova</a:t>
                </a:r>
                <a:r>
                  <a:rPr lang="en-US" sz="2800" dirty="0"/>
                  <a:t> 2014]: uniform bias and weight-proportional term.</a:t>
                </a:r>
              </a:p>
              <a:p>
                <a:pPr marL="285750" indent="-285750" algn="just">
                  <a:buFont typeface="Arial" panose="020B0604020202020204" pitchFamily="34" charset="0"/>
                  <a:buChar char="•"/>
                </a:pPr>
                <a:r>
                  <a:rPr lang="en-US" sz="2800" dirty="0"/>
                  <a:t>Coefficients </a:t>
                </a:r>
                <a14:m>
                  <m:oMath xmlns:m="http://schemas.openxmlformats.org/officeDocument/2006/math">
                    <m:sSub>
                      <m:sSubPr>
                        <m:ctrlPr>
                          <a:rPr lang="en-US" sz="2800" i="1" smtClean="0">
                            <a:latin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𝛾</m:t>
                        </m:r>
                      </m:e>
                      <m:sub>
                        <m:r>
                          <a:rPr lang="en-US" sz="2800" b="0" i="1" smtClean="0">
                            <a:latin typeface="Cambria Math" panose="02040503050406030204" pitchFamily="18" charset="0"/>
                          </a:rPr>
                          <m:t>𝑢</m:t>
                        </m:r>
                      </m:sub>
                    </m:sSub>
                  </m:oMath>
                </a14:m>
                <a:r>
                  <a:rPr lang="en-US" sz="2800" dirty="0"/>
                  <a:t> and </a:t>
                </a:r>
                <a14:m>
                  <m:oMath xmlns:m="http://schemas.openxmlformats.org/officeDocument/2006/math">
                    <m:sSub>
                      <m:sSubPr>
                        <m:ctrlPr>
                          <a:rPr lang="en-US" sz="2800" i="1" smtClean="0">
                            <a:latin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𝛾</m:t>
                        </m:r>
                      </m:e>
                      <m:sub>
                        <m:r>
                          <a:rPr lang="en-US" sz="2800" b="0" i="1" smtClean="0">
                            <a:latin typeface="Cambria Math" panose="02040503050406030204" pitchFamily="18" charset="0"/>
                          </a:rPr>
                          <m:t>𝑤</m:t>
                        </m:r>
                      </m:sub>
                    </m:sSub>
                  </m:oMath>
                </a14:m>
                <a:r>
                  <a:rPr lang="en-US" sz="2800" dirty="0"/>
                  <a:t> in general depend on membrane potential </a:t>
                </a:r>
                <a14:m>
                  <m:oMath xmlns:m="http://schemas.openxmlformats.org/officeDocument/2006/math">
                    <m:r>
                      <a:rPr lang="en-US" sz="2800" i="1" smtClean="0">
                        <a:latin typeface="Cambria Math" panose="02040503050406030204" pitchFamily="18" charset="0"/>
                      </a:rPr>
                      <m:t>𝑉</m:t>
                    </m:r>
                    <m:r>
                      <a:rPr lang="en-US" sz="2800" i="1" smtClean="0">
                        <a:latin typeface="Cambria Math" panose="02040503050406030204" pitchFamily="18" charset="0"/>
                      </a:rPr>
                      <m:t>, </m:t>
                    </m:r>
                    <m:r>
                      <m:rPr>
                        <m:sty m:val="p"/>
                      </m:rPr>
                      <a:rPr lang="en-US" sz="2800" i="0" smtClean="0">
                        <a:latin typeface="Cambria Math" panose="02040503050406030204" pitchFamily="18" charset="0"/>
                      </a:rPr>
                      <m:t>E</m:t>
                    </m:r>
                    <m:r>
                      <a:rPr lang="en-US" sz="2800" i="1" smtClean="0">
                        <a:latin typeface="Cambria Math" panose="02040503050406030204" pitchFamily="18" charset="0"/>
                      </a:rPr>
                      <m:t>[</m:t>
                    </m:r>
                    <m:r>
                      <a:rPr lang="en-US" sz="2800" i="1" smtClean="0">
                        <a:latin typeface="Cambria Math" panose="02040503050406030204" pitchFamily="18" charset="0"/>
                      </a:rPr>
                      <m:t>𝑉</m:t>
                    </m:r>
                    <m:r>
                      <a:rPr lang="en-US" sz="2800" i="1" smtClean="0">
                        <a:latin typeface="Cambria Math" panose="02040503050406030204" pitchFamily="18" charset="0"/>
                      </a:rPr>
                      <m:t>], </m:t>
                    </m:r>
                    <m:r>
                      <m:rPr>
                        <m:sty m:val="p"/>
                      </m:rPr>
                      <a:rPr lang="en-US" sz="2800" i="0" smtClean="0">
                        <a:latin typeface="Cambria Math" panose="02040503050406030204" pitchFamily="18" charset="0"/>
                      </a:rPr>
                      <m:t>Var</m:t>
                    </m:r>
                    <m:r>
                      <a:rPr lang="en-US" sz="2800" i="1" smtClean="0">
                        <a:latin typeface="Cambria Math" panose="02040503050406030204" pitchFamily="18" charset="0"/>
                      </a:rPr>
                      <m:t>[</m:t>
                    </m:r>
                    <m:r>
                      <a:rPr lang="en-US" sz="2800" i="1" smtClean="0">
                        <a:latin typeface="Cambria Math" panose="02040503050406030204" pitchFamily="18" charset="0"/>
                      </a:rPr>
                      <m:t>𝑉</m:t>
                    </m:r>
                    <m:r>
                      <a:rPr lang="en-US" sz="2800" i="1" smtClean="0">
                        <a:latin typeface="Cambria Math" panose="02040503050406030204" pitchFamily="18" charset="0"/>
                      </a:rPr>
                      <m:t>], </m:t>
                    </m:r>
                  </m:oMath>
                </a14:m>
                <a:r>
                  <a:rPr lang="en-US" sz="2800" dirty="0"/>
                  <a:t>total input and total input rate.</a:t>
                </a:r>
              </a:p>
              <a:p>
                <a:pPr marL="285750" indent="-285750" algn="just">
                  <a:buFont typeface="Arial" panose="020B0604020202020204" pitchFamily="34" charset="0"/>
                  <a:buChar char="•"/>
                </a:pPr>
                <a:r>
                  <a:rPr lang="en-US" sz="2800" dirty="0"/>
                  <a:t>Simulations show that for a large set of parameters, these coefficients may be approximated by simpler expressions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𝑢</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𝑢</m:t>
                        </m:r>
                      </m:sub>
                    </m:sSub>
                  </m:oMath>
                </a14:m>
                <a:r>
                  <a:rPr lang="en-US" sz="2800" dirty="0"/>
                  <a:t> and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𝑤</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𝑤</m:t>
                        </m:r>
                      </m:sub>
                    </m:sSub>
                    <m:r>
                      <a:rPr lang="en-US" sz="2800" b="0" i="1" smtClean="0">
                        <a:latin typeface="Cambria Math" panose="02040503050406030204" pitchFamily="18" charset="0"/>
                      </a:rPr>
                      <m:t>𝑉</m:t>
                    </m:r>
                  </m:oMath>
                </a14:m>
                <a:r>
                  <a:rPr lang="en-US" sz="2800" dirty="0"/>
                  <a:t>  with constants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𝑢</m:t>
                        </m:r>
                      </m:sub>
                    </m:sSub>
                  </m:oMath>
                </a14:m>
                <a:r>
                  <a:rPr lang="en-US" sz="2800" dirty="0"/>
                  <a:t> and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𝑤</m:t>
                        </m:r>
                      </m:sub>
                    </m:sSub>
                  </m:oMath>
                </a14:m>
                <a:r>
                  <a:rPr lang="en-US" sz="2800" dirty="0"/>
                  <a:t>.</a:t>
                </a:r>
              </a:p>
              <a:p>
                <a:endParaRPr lang="de-CH" sz="2800" dirty="0"/>
              </a:p>
            </p:txBody>
          </p:sp>
        </mc:Choice>
        <mc:Fallback>
          <p:sp>
            <p:nvSpPr>
              <p:cNvPr id="262" name="Textfeld 261">
                <a:extLst>
                  <a:ext uri="{FF2B5EF4-FFF2-40B4-BE49-F238E27FC236}">
                    <a16:creationId xmlns:a16="http://schemas.microsoft.com/office/drawing/2014/main" id="{07100DD0-F52C-4831-9607-FB92B187DC5B}"/>
                  </a:ext>
                </a:extLst>
              </p:cNvPr>
              <p:cNvSpPr txBox="1">
                <a:spLocks noRot="1" noChangeAspect="1" noMove="1" noResize="1" noEditPoints="1" noAdjustHandles="1" noChangeArrowheads="1" noChangeShapeType="1" noTextEdit="1"/>
              </p:cNvSpPr>
              <p:nvPr/>
            </p:nvSpPr>
            <p:spPr>
              <a:xfrm>
                <a:off x="14940000" y="7907467"/>
                <a:ext cx="12600000" cy="5324535"/>
              </a:xfrm>
              <a:prstGeom prst="rect">
                <a:avLst/>
              </a:prstGeom>
              <a:blipFill>
                <a:blip r:embed="rId7"/>
                <a:stretch>
                  <a:fillRect l="-1258" t="-1487" r="-968"/>
                </a:stretch>
              </a:blipFill>
            </p:spPr>
            <p:txBody>
              <a:bodyPr/>
              <a:lstStyle/>
              <a:p>
                <a:r>
                  <a:rPr lang="en-US">
                    <a:noFill/>
                  </a:rPr>
                  <a:t> </a:t>
                </a:r>
              </a:p>
            </p:txBody>
          </p:sp>
        </mc:Fallback>
      </mc:AlternateContent>
      <p:sp>
        <p:nvSpPr>
          <p:cNvPr id="130" name="Textfeld 129">
            <a:extLst>
              <a:ext uri="{FF2B5EF4-FFF2-40B4-BE49-F238E27FC236}">
                <a16:creationId xmlns:a16="http://schemas.microsoft.com/office/drawing/2014/main" id="{A583B078-54F2-4E6A-AD55-40FED47BF962}"/>
              </a:ext>
            </a:extLst>
          </p:cNvPr>
          <p:cNvSpPr txBox="1"/>
          <p:nvPr/>
        </p:nvSpPr>
        <p:spPr>
          <a:xfrm>
            <a:off x="1080000" y="5265173"/>
            <a:ext cx="12600000" cy="9140964"/>
          </a:xfrm>
          <a:prstGeom prst="rect">
            <a:avLst/>
          </a:prstGeom>
          <a:noFill/>
        </p:spPr>
        <p:txBody>
          <a:bodyPr wrap="square" rtlCol="0">
            <a:spAutoFit/>
          </a:bodyPr>
          <a:lstStyle/>
          <a:p>
            <a:pPr algn="just"/>
            <a:r>
              <a:rPr lang="en-US" sz="2800" dirty="0"/>
              <a:t>Due to their simplicity and success in machine learning,  gradient-based learning rules represent a popular choice for synaptic plasticity models. While they have been linked to biological plasticity experiments, it is often ignored that their predictions generally depend on a specific representation of the synaptic strength. In a neuron, the impact of a synapse can be described simultaneously by the state of many physical quantities inside the cell. Which one we choose to derive a gradient descent learning rule can have a considerable effect in terms of model prediction. This is dissatisfying both from the viewpoint of fast learning, as well as from a conceptual angle. Plasticity should strive to adjust the neuron's output  firing in an optimal fashion, rather than an internal parameter, but classical gradient rules fail to accomplish this goal. Natural gradient descent provides a solution to both problems by following the gradient on the manifold of the neuron's firing distributions, combining the intuition of gradient descent with the elegance of an output change that is invariant under a change of representation. While the computational advantages of natural gradient are well-studied in ANNs, its predictive power as a model for in-vivo synaptic plasticity has not been assessed. We demonstrate that it exhibits faster convergence compared to classical gradient learning in a network of spiking neurons. Furthermore, our approach provides a unified framework for both homo- and </a:t>
            </a:r>
            <a:r>
              <a:rPr lang="en-US" sz="2800" dirty="0" err="1"/>
              <a:t>heterosynaptic</a:t>
            </a:r>
            <a:r>
              <a:rPr lang="en-US" sz="2800" dirty="0"/>
              <a:t> plasticity and predicts plasticity phenomena such as learning rate scaling in distal dendrites.</a:t>
            </a:r>
            <a:endParaRPr lang="de-CH" sz="2800" dirty="0"/>
          </a:p>
        </p:txBody>
      </p:sp>
      <p:sp>
        <p:nvSpPr>
          <p:cNvPr id="138" name="Textfeld 137">
            <a:extLst>
              <a:ext uri="{FF2B5EF4-FFF2-40B4-BE49-F238E27FC236}">
                <a16:creationId xmlns:a16="http://schemas.microsoft.com/office/drawing/2014/main" id="{0A3E4773-C3F8-41F2-AF12-428583250ECF}"/>
              </a:ext>
            </a:extLst>
          </p:cNvPr>
          <p:cNvSpPr txBox="1"/>
          <p:nvPr/>
        </p:nvSpPr>
        <p:spPr>
          <a:xfrm flipH="1">
            <a:off x="14760000" y="4149849"/>
            <a:ext cx="9024286" cy="784830"/>
          </a:xfrm>
          <a:prstGeom prst="rect">
            <a:avLst/>
          </a:prstGeom>
          <a:noFill/>
        </p:spPr>
        <p:txBody>
          <a:bodyPr wrap="square" rtlCol="0">
            <a:spAutoFit/>
          </a:bodyPr>
          <a:lstStyle/>
          <a:p>
            <a:r>
              <a:rPr lang="en-US" sz="4500" b="1" dirty="0">
                <a:solidFill>
                  <a:schemeClr val="bg1"/>
                </a:solidFill>
              </a:rPr>
              <a:t>Natural gradient learning rule</a:t>
            </a:r>
            <a:endParaRPr lang="en-US" sz="3417" b="1" dirty="0"/>
          </a:p>
        </p:txBody>
      </p:sp>
      <p:sp>
        <p:nvSpPr>
          <p:cNvPr id="157" name="Textfeld 156">
            <a:extLst>
              <a:ext uri="{FF2B5EF4-FFF2-40B4-BE49-F238E27FC236}">
                <a16:creationId xmlns:a16="http://schemas.microsoft.com/office/drawing/2014/main" id="{1886EA7B-1AAF-4B2C-9AEB-669C5B75C02A}"/>
              </a:ext>
            </a:extLst>
          </p:cNvPr>
          <p:cNvSpPr txBox="1"/>
          <p:nvPr/>
        </p:nvSpPr>
        <p:spPr>
          <a:xfrm flipH="1">
            <a:off x="28694700" y="12108108"/>
            <a:ext cx="11740500" cy="1477328"/>
          </a:xfrm>
          <a:prstGeom prst="rect">
            <a:avLst/>
          </a:prstGeom>
          <a:noFill/>
        </p:spPr>
        <p:txBody>
          <a:bodyPr wrap="square" rtlCol="0">
            <a:spAutoFit/>
          </a:bodyPr>
          <a:lstStyle/>
          <a:p>
            <a:r>
              <a:rPr lang="en-US" sz="4500" b="1" dirty="0" err="1">
                <a:solidFill>
                  <a:schemeClr val="bg1"/>
                </a:solidFill>
              </a:rPr>
              <a:t>Heterosynaptic</a:t>
            </a:r>
            <a:r>
              <a:rPr lang="en-US" sz="4500" b="1" dirty="0">
                <a:solidFill>
                  <a:schemeClr val="bg1"/>
                </a:solidFill>
              </a:rPr>
              <a:t> plasticity opposes homosynaptic plasticity  </a:t>
            </a:r>
          </a:p>
        </p:txBody>
      </p:sp>
      <p:sp>
        <p:nvSpPr>
          <p:cNvPr id="226" name="Textfeld 225">
            <a:extLst>
              <a:ext uri="{FF2B5EF4-FFF2-40B4-BE49-F238E27FC236}">
                <a16:creationId xmlns:a16="http://schemas.microsoft.com/office/drawing/2014/main" id="{40CC9D20-CBBB-406B-88E7-D4D15F913E93}"/>
              </a:ext>
            </a:extLst>
          </p:cNvPr>
          <p:cNvSpPr txBox="1"/>
          <p:nvPr/>
        </p:nvSpPr>
        <p:spPr>
          <a:xfrm flipH="1">
            <a:off x="900000" y="4149849"/>
            <a:ext cx="4811581" cy="784830"/>
          </a:xfrm>
          <a:prstGeom prst="rect">
            <a:avLst/>
          </a:prstGeom>
          <a:noFill/>
        </p:spPr>
        <p:txBody>
          <a:bodyPr wrap="square" rtlCol="0">
            <a:spAutoFit/>
          </a:bodyPr>
          <a:lstStyle/>
          <a:p>
            <a:r>
              <a:rPr lang="de-CH" sz="4500" b="1" dirty="0">
                <a:solidFill>
                  <a:schemeClr val="bg1"/>
                </a:solidFill>
              </a:rPr>
              <a:t>Abstract</a:t>
            </a:r>
          </a:p>
        </p:txBody>
      </p:sp>
      <p:sp>
        <p:nvSpPr>
          <p:cNvPr id="284" name="Textfeld 283">
            <a:extLst>
              <a:ext uri="{FF2B5EF4-FFF2-40B4-BE49-F238E27FC236}">
                <a16:creationId xmlns:a16="http://schemas.microsoft.com/office/drawing/2014/main" id="{E023BEBF-48DE-40FA-A812-6CC30B8F8C8E}"/>
              </a:ext>
            </a:extLst>
          </p:cNvPr>
          <p:cNvSpPr txBox="1"/>
          <p:nvPr/>
        </p:nvSpPr>
        <p:spPr>
          <a:xfrm flipH="1">
            <a:off x="14760000" y="13487336"/>
            <a:ext cx="9482000" cy="1477328"/>
          </a:xfrm>
          <a:prstGeom prst="rect">
            <a:avLst/>
          </a:prstGeom>
          <a:noFill/>
        </p:spPr>
        <p:txBody>
          <a:bodyPr wrap="square" rtlCol="0">
            <a:spAutoFit/>
          </a:bodyPr>
          <a:lstStyle/>
          <a:p>
            <a:r>
              <a:rPr lang="en-US" sz="4500" b="1" dirty="0">
                <a:solidFill>
                  <a:schemeClr val="bg1"/>
                </a:solidFill>
              </a:rPr>
              <a:t>Enhanced convergence speed </a:t>
            </a:r>
          </a:p>
          <a:p>
            <a:r>
              <a:rPr lang="en-US" sz="4500" b="1" dirty="0">
                <a:solidFill>
                  <a:schemeClr val="bg1"/>
                </a:solidFill>
              </a:rPr>
              <a:t>in a non-isotropic learning task</a:t>
            </a:r>
          </a:p>
        </p:txBody>
      </p:sp>
      <p:sp>
        <p:nvSpPr>
          <p:cNvPr id="19" name="Textfeld 18">
            <a:extLst>
              <a:ext uri="{FF2B5EF4-FFF2-40B4-BE49-F238E27FC236}">
                <a16:creationId xmlns:a16="http://schemas.microsoft.com/office/drawing/2014/main" id="{CAC5A1CB-6731-433B-B402-F8F63372C049}"/>
              </a:ext>
            </a:extLst>
          </p:cNvPr>
          <p:cNvSpPr txBox="1"/>
          <p:nvPr/>
        </p:nvSpPr>
        <p:spPr>
          <a:xfrm>
            <a:off x="28620000" y="4150800"/>
            <a:ext cx="11584232" cy="784830"/>
          </a:xfrm>
          <a:prstGeom prst="rect">
            <a:avLst/>
          </a:prstGeom>
          <a:noFill/>
          <a:ln>
            <a:noFill/>
          </a:ln>
        </p:spPr>
        <p:txBody>
          <a:bodyPr wrap="square" rtlCol="0">
            <a:spAutoFit/>
          </a:bodyPr>
          <a:lstStyle/>
          <a:p>
            <a:r>
              <a:rPr lang="en-US" sz="4500" b="1" dirty="0">
                <a:solidFill>
                  <a:schemeClr val="bg1"/>
                </a:solidFill>
              </a:rPr>
              <a:t>Stronger synaptic changes in distal dendrites</a:t>
            </a:r>
          </a:p>
        </p:txBody>
      </p:sp>
      <p:sp>
        <p:nvSpPr>
          <p:cNvPr id="30" name="Textfeld 29">
            <a:extLst>
              <a:ext uri="{FF2B5EF4-FFF2-40B4-BE49-F238E27FC236}">
                <a16:creationId xmlns:a16="http://schemas.microsoft.com/office/drawing/2014/main" id="{4D674DC1-3D42-4CA0-8890-F2DEF27778FF}"/>
              </a:ext>
            </a:extLst>
          </p:cNvPr>
          <p:cNvSpPr txBox="1"/>
          <p:nvPr/>
        </p:nvSpPr>
        <p:spPr>
          <a:xfrm>
            <a:off x="28836000" y="20131368"/>
            <a:ext cx="12165514" cy="1477328"/>
          </a:xfrm>
          <a:prstGeom prst="rect">
            <a:avLst/>
          </a:prstGeom>
          <a:noFill/>
        </p:spPr>
        <p:txBody>
          <a:bodyPr wrap="square" rtlCol="0">
            <a:spAutoFit/>
          </a:bodyPr>
          <a:lstStyle/>
          <a:p>
            <a:r>
              <a:rPr lang="en-US" sz="4500" b="1" dirty="0">
                <a:solidFill>
                  <a:schemeClr val="bg1"/>
                </a:solidFill>
              </a:rPr>
              <a:t>Synapse-specific learning rate scales inversely with variance of unweighted synaptic potentials</a:t>
            </a:r>
          </a:p>
        </p:txBody>
      </p:sp>
      <p:sp>
        <p:nvSpPr>
          <p:cNvPr id="247" name="Textfeld 246">
            <a:extLst>
              <a:ext uri="{FF2B5EF4-FFF2-40B4-BE49-F238E27FC236}">
                <a16:creationId xmlns:a16="http://schemas.microsoft.com/office/drawing/2014/main" id="{2CDE7AB2-02C1-4F58-8E26-D6CDDAD589E3}"/>
              </a:ext>
            </a:extLst>
          </p:cNvPr>
          <p:cNvSpPr txBox="1"/>
          <p:nvPr/>
        </p:nvSpPr>
        <p:spPr>
          <a:xfrm>
            <a:off x="14940000" y="5267060"/>
            <a:ext cx="12600000" cy="1384995"/>
          </a:xfrm>
          <a:prstGeom prst="rect">
            <a:avLst/>
          </a:prstGeom>
          <a:noFill/>
        </p:spPr>
        <p:txBody>
          <a:bodyPr wrap="square" rtlCol="0">
            <a:spAutoFit/>
          </a:bodyPr>
          <a:lstStyle/>
          <a:p>
            <a:pPr algn="just"/>
            <a:r>
              <a:rPr lang="en-US" sz="2800" dirty="0"/>
              <a:t>Task: Output neuron learns to fire according to target distribution delivered by teacher spike train.</a:t>
            </a:r>
          </a:p>
          <a:p>
            <a:endParaRPr lang="de-CH" sz="2800" dirty="0"/>
          </a:p>
        </p:txBody>
      </p:sp>
      <p:sp>
        <p:nvSpPr>
          <p:cNvPr id="224" name="Textfeld 223">
            <a:extLst>
              <a:ext uri="{FF2B5EF4-FFF2-40B4-BE49-F238E27FC236}">
                <a16:creationId xmlns:a16="http://schemas.microsoft.com/office/drawing/2014/main" id="{E65E039F-AB87-43E1-819E-8CC3A5753348}"/>
              </a:ext>
            </a:extLst>
          </p:cNvPr>
          <p:cNvSpPr txBox="1"/>
          <p:nvPr/>
        </p:nvSpPr>
        <p:spPr>
          <a:xfrm>
            <a:off x="28800000" y="17505859"/>
            <a:ext cx="12600000" cy="1938992"/>
          </a:xfrm>
          <a:prstGeom prst="rect">
            <a:avLst/>
          </a:prstGeom>
          <a:noFill/>
        </p:spPr>
        <p:txBody>
          <a:bodyPr wrap="square" rtlCol="0">
            <a:spAutoFit/>
          </a:bodyPr>
          <a:lstStyle/>
          <a:p>
            <a:pPr algn="just"/>
            <a:r>
              <a:rPr lang="en-US" sz="2000" b="1" dirty="0"/>
              <a:t>Comparison of homosynaptic and </a:t>
            </a:r>
            <a:r>
              <a:rPr lang="en-US" sz="2000" b="1" dirty="0" err="1"/>
              <a:t>heterosynaptic</a:t>
            </a:r>
            <a:r>
              <a:rPr lang="en-US" sz="2000" b="1" dirty="0"/>
              <a:t> weight change under a simple stimulation protocol</a:t>
            </a:r>
            <a:r>
              <a:rPr lang="en-US" sz="2000" dirty="0"/>
              <a:t>. (A) Half of a neuron's synapses receive input spikes,  while a teaching spike train at fixed rate is delivered. The remaining synapses only receive background input. (B) Weight change of stimulated weights depending on initial weight.  (C) Weight change at unstimulated synapses. (D) Comparison of (B) and (C) reveals three different plasticity regimes.  In most cases, homosynaptic plasticity and </a:t>
            </a:r>
            <a:r>
              <a:rPr lang="en-US" sz="2000" dirty="0" err="1"/>
              <a:t>heteronsynaptic</a:t>
            </a:r>
            <a:r>
              <a:rPr lang="en-US" sz="2000" dirty="0"/>
              <a:t> plasticity counteract each other. This pattern is similar to experimental observations [Royer2003]. (E-G) Example weight traces for the three phases.</a:t>
            </a:r>
          </a:p>
        </p:txBody>
      </p:sp>
      <p:sp>
        <p:nvSpPr>
          <p:cNvPr id="225" name="Textfeld 224">
            <a:extLst>
              <a:ext uri="{FF2B5EF4-FFF2-40B4-BE49-F238E27FC236}">
                <a16:creationId xmlns:a16="http://schemas.microsoft.com/office/drawing/2014/main" id="{4EC0AD08-B6DD-4481-8AFF-09AF072B3F3E}"/>
              </a:ext>
            </a:extLst>
          </p:cNvPr>
          <p:cNvSpPr txBox="1"/>
          <p:nvPr/>
        </p:nvSpPr>
        <p:spPr>
          <a:xfrm>
            <a:off x="28800000" y="9420322"/>
            <a:ext cx="12600000" cy="1938992"/>
          </a:xfrm>
          <a:prstGeom prst="rect">
            <a:avLst/>
          </a:prstGeom>
          <a:noFill/>
        </p:spPr>
        <p:txBody>
          <a:bodyPr wrap="square" rtlCol="0">
            <a:spAutoFit/>
          </a:bodyPr>
          <a:lstStyle/>
          <a:p>
            <a:pPr algn="just"/>
            <a:r>
              <a:rPr lang="en-US" sz="2000" b="1" dirty="0"/>
              <a:t>Dendritic amplitude changes under the assumption of linear attenuation of voltages along the dendritic tree.            </a:t>
            </a:r>
            <a:r>
              <a:rPr lang="en-US" sz="2000" dirty="0"/>
              <a:t>Schema: Synapses in distal dendrites that are functionally equivalent to a proximal synapse in terms of the evoked PSP amplitude at the soma are adapted more strongly. This reminds of the phenomenon of dendritic democracy [Magee2000], but may exist independently from the latter. (A) Example weight traces for functionally equivalent synapses at different positions from soma, under the assumption of linear attenuation along the dendritic tree. (B) Change in PSP amplitude as a function of distance from the soma.</a:t>
            </a:r>
          </a:p>
        </p:txBody>
      </p:sp>
      <p:sp>
        <p:nvSpPr>
          <p:cNvPr id="229" name="Textfeld 228">
            <a:extLst>
              <a:ext uri="{FF2B5EF4-FFF2-40B4-BE49-F238E27FC236}">
                <a16:creationId xmlns:a16="http://schemas.microsoft.com/office/drawing/2014/main" id="{D07A6B49-01B0-4035-93B3-3457101A7D95}"/>
              </a:ext>
            </a:extLst>
          </p:cNvPr>
          <p:cNvSpPr txBox="1"/>
          <p:nvPr/>
        </p:nvSpPr>
        <p:spPr>
          <a:xfrm>
            <a:off x="28800000" y="28451743"/>
            <a:ext cx="12600000" cy="1323439"/>
          </a:xfrm>
          <a:prstGeom prst="rect">
            <a:avLst/>
          </a:prstGeom>
          <a:noFill/>
        </p:spPr>
        <p:txBody>
          <a:bodyPr wrap="square" rtlCol="0">
            <a:spAutoFit/>
          </a:bodyPr>
          <a:lstStyle/>
          <a:p>
            <a:pPr algn="just"/>
            <a:r>
              <a:rPr lang="en-US" sz="2000" b="1" dirty="0"/>
              <a:t>Learning rate scaling proportional to inverse variance of the unweighted postsynaptic potentials (USP</a:t>
            </a:r>
            <a:r>
              <a:rPr lang="en-US" sz="2000" dirty="0"/>
              <a:t>).  (A) USP variance was varied while USP mean was kept fixed. The change in variance was evoked either by a change in input rate or by varying the time constant of the synaptic kernel . (B) Weight traces for the different cases in (A). (C) Weight change as a function of USP variance.</a:t>
            </a:r>
          </a:p>
        </p:txBody>
      </p:sp>
      <p:sp>
        <p:nvSpPr>
          <p:cNvPr id="232" name="Textfeld 231">
            <a:extLst>
              <a:ext uri="{FF2B5EF4-FFF2-40B4-BE49-F238E27FC236}">
                <a16:creationId xmlns:a16="http://schemas.microsoft.com/office/drawing/2014/main" id="{08F0510D-EE47-4ED9-A030-95435071CE8E}"/>
              </a:ext>
            </a:extLst>
          </p:cNvPr>
          <p:cNvSpPr txBox="1"/>
          <p:nvPr/>
        </p:nvSpPr>
        <p:spPr>
          <a:xfrm>
            <a:off x="14935638" y="23890040"/>
            <a:ext cx="12600000" cy="2862322"/>
          </a:xfrm>
          <a:prstGeom prst="rect">
            <a:avLst/>
          </a:prstGeom>
          <a:noFill/>
        </p:spPr>
        <p:txBody>
          <a:bodyPr wrap="square" rtlCol="0">
            <a:spAutoFit/>
          </a:bodyPr>
          <a:lstStyle/>
          <a:p>
            <a:pPr algn="just"/>
            <a:r>
              <a:rPr lang="en-US" sz="2000" b="1" dirty="0"/>
              <a:t>Comparison of natural gradient descent and standard gradient descent in a supervised learning task</a:t>
            </a:r>
            <a:r>
              <a:rPr lang="en-US" sz="2000" dirty="0"/>
              <a:t>. (A) A neuron had to learn to respond to incoming spike trains by firing according to a target distribution delivered via teacher spikes. Input afferents were divided into two groups, one firing at high and the other at low rate. (B, C) Comparison of student (red) and teacher (orange) spikes and membrane </a:t>
            </a:r>
            <a:r>
              <a:rPr lang="en-US" sz="2000" dirty="0" err="1"/>
              <a:t>potentia</a:t>
            </a:r>
            <a:r>
              <a:rPr lang="en-US" sz="2000" dirty="0"/>
              <a:t> Before (B) and after learning (C). (D) Normalized Euclidean gradient vectors together with contour lines of the cost function (DKL) and weight path during learning. Due to the asymmetric input rates, the cost function is non-isotropic and exhibits a valley. Euclidean gradient vectors are perpendicular to the contour lines. (E) Vector plot and weight path for natural gradient. Natural gradient takes a more direct path to the target. (F) Learning curves for standard and natural gradient descent. Learning rates for the two algorithms were optimized independently. </a:t>
            </a:r>
          </a:p>
        </p:txBody>
      </p:sp>
      <p:sp>
        <p:nvSpPr>
          <p:cNvPr id="237" name="Textfeld 236">
            <a:extLst>
              <a:ext uri="{FF2B5EF4-FFF2-40B4-BE49-F238E27FC236}">
                <a16:creationId xmlns:a16="http://schemas.microsoft.com/office/drawing/2014/main" id="{591B9032-1258-4D39-A2E0-692A5DD09433}"/>
              </a:ext>
            </a:extLst>
          </p:cNvPr>
          <p:cNvSpPr txBox="1"/>
          <p:nvPr/>
        </p:nvSpPr>
        <p:spPr>
          <a:xfrm>
            <a:off x="15135953" y="27339415"/>
            <a:ext cx="4301027" cy="784830"/>
          </a:xfrm>
          <a:prstGeom prst="rect">
            <a:avLst/>
          </a:prstGeom>
          <a:noFill/>
        </p:spPr>
        <p:txBody>
          <a:bodyPr wrap="square" rtlCol="0">
            <a:spAutoFit/>
          </a:bodyPr>
          <a:lstStyle/>
          <a:p>
            <a:r>
              <a:rPr lang="de-CH" sz="4500" b="1" dirty="0">
                <a:solidFill>
                  <a:schemeClr val="bg1"/>
                </a:solidFill>
              </a:rPr>
              <a:t>References</a:t>
            </a:r>
          </a:p>
        </p:txBody>
      </p:sp>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F5539898-45B1-42FB-9DD8-A64B84D825A8}"/>
                  </a:ext>
                </a:extLst>
              </p:cNvPr>
              <p:cNvSpPr txBox="1"/>
              <p:nvPr/>
            </p:nvSpPr>
            <p:spPr>
              <a:xfrm>
                <a:off x="15138000" y="6304276"/>
                <a:ext cx="12239999" cy="16141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a:latin typeface="Cambria Math" panose="02040503050406030204" pitchFamily="18" charset="0"/>
                            </a:rPr>
                          </m:ctrlPr>
                        </m:accPr>
                        <m:e>
                          <m:r>
                            <a:rPr lang="en-US" sz="3600" b="1" i="1">
                              <a:latin typeface="Cambria Math" panose="02040503050406030204" pitchFamily="18" charset="0"/>
                            </a:rPr>
                            <m:t>𝒘</m:t>
                          </m:r>
                        </m:e>
                      </m:acc>
                      <m:r>
                        <a:rPr lang="en-US" sz="3600" i="1" dirty="0">
                          <a:latin typeface="Cambria Math" panose="02040503050406030204" pitchFamily="18" charset="0"/>
                        </a:rPr>
                        <m:t>=</m:t>
                      </m:r>
                      <m:r>
                        <a:rPr lang="en-US" sz="3600" i="1" dirty="0">
                          <a:latin typeface="Cambria Math" panose="02040503050406030204" pitchFamily="18" charset="0"/>
                        </a:rPr>
                        <m:t>𝜂</m:t>
                      </m:r>
                      <m:sSub>
                        <m:sSubPr>
                          <m:ctrlPr>
                            <a:rPr lang="en-US" sz="3600" i="1" dirty="0">
                              <a:solidFill>
                                <a:schemeClr val="accent1">
                                  <a:lumMod val="75000"/>
                                </a:schemeClr>
                              </a:solidFill>
                              <a:latin typeface="Cambria Math" panose="02040503050406030204" pitchFamily="18" charset="0"/>
                            </a:rPr>
                          </m:ctrlPr>
                        </m:sSubPr>
                        <m:e>
                          <m:r>
                            <a:rPr lang="en-US" sz="3600" i="1" dirty="0">
                              <a:solidFill>
                                <a:schemeClr val="accent1">
                                  <a:lumMod val="75000"/>
                                </a:schemeClr>
                              </a:solidFill>
                              <a:latin typeface="Cambria Math" panose="02040503050406030204" pitchFamily="18" charset="0"/>
                            </a:rPr>
                            <m:t>𝛾</m:t>
                          </m:r>
                        </m:e>
                        <m:sub>
                          <m:r>
                            <a:rPr lang="en-US" sz="3600" i="1" dirty="0">
                              <a:solidFill>
                                <a:schemeClr val="accent1">
                                  <a:lumMod val="75000"/>
                                </a:schemeClr>
                              </a:solidFill>
                              <a:latin typeface="Cambria Math" panose="02040503050406030204" pitchFamily="18" charset="0"/>
                            </a:rPr>
                            <m:t>𝑠</m:t>
                          </m:r>
                        </m:sub>
                      </m:sSub>
                      <m:d>
                        <m:dPr>
                          <m:begChr m:val="["/>
                          <m:endChr m:val="]"/>
                          <m:ctrlPr>
                            <a:rPr lang="en-US" sz="3600" i="1" dirty="0" smtClean="0">
                              <a:latin typeface="Cambria Math" panose="02040503050406030204" pitchFamily="18" charset="0"/>
                            </a:rPr>
                          </m:ctrlPr>
                        </m:dPr>
                        <m:e>
                          <m:sSup>
                            <m:sSupPr>
                              <m:ctrlPr>
                                <a:rPr lang="en-US" sz="3600" i="1" dirty="0">
                                  <a:latin typeface="Cambria Math" panose="02040503050406030204" pitchFamily="18" charset="0"/>
                                </a:rPr>
                              </m:ctrlPr>
                            </m:sSupPr>
                            <m:e>
                              <m:r>
                                <a:rPr lang="en-US" sz="3600" i="1" dirty="0">
                                  <a:latin typeface="Cambria Math" panose="02040503050406030204" pitchFamily="18" charset="0"/>
                                </a:rPr>
                                <m:t>𝑌</m:t>
                              </m:r>
                            </m:e>
                            <m:sup>
                              <m:r>
                                <a:rPr lang="en-US" sz="3600" i="1" dirty="0">
                                  <a:latin typeface="Cambria Math" panose="02040503050406030204" pitchFamily="18" charset="0"/>
                                </a:rPr>
                                <m:t>∗</m:t>
                              </m:r>
                            </m:sup>
                          </m:sSup>
                          <m:r>
                            <a:rPr lang="en-US" sz="3600" i="1" dirty="0">
                              <a:latin typeface="Cambria Math" panose="02040503050406030204" pitchFamily="18" charset="0"/>
                            </a:rPr>
                            <m:t>−</m:t>
                          </m:r>
                          <m:r>
                            <a:rPr lang="en-US" sz="3600" i="1" dirty="0">
                              <a:latin typeface="Cambria Math" panose="02040503050406030204" pitchFamily="18" charset="0"/>
                            </a:rPr>
                            <m:t>𝜙</m:t>
                          </m:r>
                          <m:d>
                            <m:dPr>
                              <m:ctrlPr>
                                <a:rPr lang="en-US" sz="3600" i="1" dirty="0">
                                  <a:latin typeface="Cambria Math" panose="02040503050406030204" pitchFamily="18" charset="0"/>
                                </a:rPr>
                              </m:ctrlPr>
                            </m:dPr>
                            <m:e>
                              <m:r>
                                <a:rPr lang="en-US" sz="3600" i="1" dirty="0">
                                  <a:latin typeface="Cambria Math" panose="02040503050406030204" pitchFamily="18" charset="0"/>
                                </a:rPr>
                                <m:t>𝑉</m:t>
                              </m:r>
                            </m:e>
                          </m:d>
                        </m:e>
                      </m:d>
                      <m:f>
                        <m:fPr>
                          <m:ctrlPr>
                            <a:rPr lang="en-US" sz="3600" i="1" dirty="0">
                              <a:latin typeface="Cambria Math" panose="02040503050406030204" pitchFamily="18" charset="0"/>
                            </a:rPr>
                          </m:ctrlPr>
                        </m:fPr>
                        <m:num>
                          <m:sSup>
                            <m:sSupPr>
                              <m:ctrlPr>
                                <a:rPr lang="en-US" sz="3600" i="1" dirty="0">
                                  <a:latin typeface="Cambria Math" panose="02040503050406030204" pitchFamily="18" charset="0"/>
                                </a:rPr>
                              </m:ctrlPr>
                            </m:sSupPr>
                            <m:e>
                              <m:r>
                                <a:rPr lang="en-US" sz="3600" i="1" dirty="0">
                                  <a:latin typeface="Cambria Math" panose="02040503050406030204" pitchFamily="18" charset="0"/>
                                </a:rPr>
                                <m:t>𝜙</m:t>
                              </m:r>
                            </m:e>
                            <m:sup>
                              <m:r>
                                <a:rPr lang="en-US" sz="3600" i="1" dirty="0">
                                  <a:latin typeface="Cambria Math" panose="02040503050406030204" pitchFamily="18" charset="0"/>
                                </a:rPr>
                                <m:t>′</m:t>
                              </m:r>
                            </m:sup>
                          </m:sSup>
                          <m:d>
                            <m:dPr>
                              <m:ctrlPr>
                                <a:rPr lang="en-US" sz="3600" i="1" dirty="0">
                                  <a:latin typeface="Cambria Math" panose="02040503050406030204" pitchFamily="18" charset="0"/>
                                </a:rPr>
                              </m:ctrlPr>
                            </m:dPr>
                            <m:e>
                              <m:r>
                                <a:rPr lang="en-US" sz="3600" i="1" dirty="0">
                                  <a:latin typeface="Cambria Math" panose="02040503050406030204" pitchFamily="18" charset="0"/>
                                </a:rPr>
                                <m:t>𝑉</m:t>
                              </m:r>
                            </m:e>
                          </m:d>
                        </m:num>
                        <m:den>
                          <m:r>
                            <a:rPr lang="en-US" sz="3600" i="1" dirty="0">
                              <a:latin typeface="Cambria Math" panose="02040503050406030204" pitchFamily="18" charset="0"/>
                            </a:rPr>
                            <m:t>𝜙</m:t>
                          </m:r>
                          <m:d>
                            <m:dPr>
                              <m:ctrlPr>
                                <a:rPr lang="en-US" sz="3600" i="1" dirty="0">
                                  <a:latin typeface="Cambria Math" panose="02040503050406030204" pitchFamily="18" charset="0"/>
                                </a:rPr>
                              </m:ctrlPr>
                            </m:dPr>
                            <m:e>
                              <m:r>
                                <a:rPr lang="en-US" sz="3600" i="1" dirty="0">
                                  <a:latin typeface="Cambria Math" panose="02040503050406030204" pitchFamily="18" charset="0"/>
                                </a:rPr>
                                <m:t>𝑉</m:t>
                              </m:r>
                            </m:e>
                          </m:d>
                        </m:den>
                      </m:f>
                      <m:d>
                        <m:dPr>
                          <m:ctrlPr>
                            <a:rPr lang="en-US" sz="3600" i="1" dirty="0" smtClean="0">
                              <a:latin typeface="Cambria Math" panose="02040503050406030204" pitchFamily="18" charset="0"/>
                            </a:rPr>
                          </m:ctrlPr>
                        </m:dPr>
                        <m:e>
                          <m:f>
                            <m:fPr>
                              <m:ctrlPr>
                                <a:rPr lang="en-US" sz="3600" i="1" dirty="0">
                                  <a:latin typeface="Cambria Math" panose="02040503050406030204" pitchFamily="18" charset="0"/>
                                </a:rPr>
                              </m:ctrlPr>
                            </m:fPr>
                            <m:num>
                              <m:sSub>
                                <m:sSubPr>
                                  <m:ctrlPr>
                                    <a:rPr lang="en-US" sz="3600" i="1" dirty="0">
                                      <a:solidFill>
                                        <a:schemeClr val="accent1">
                                          <a:lumMod val="75000"/>
                                        </a:schemeClr>
                                      </a:solidFill>
                                      <a:latin typeface="Cambria Math" panose="02040503050406030204" pitchFamily="18" charset="0"/>
                                    </a:rPr>
                                  </m:ctrlPr>
                                </m:sSubPr>
                                <m:e>
                                  <m:r>
                                    <a:rPr lang="en-US" sz="3600" i="1" dirty="0">
                                      <a:solidFill>
                                        <a:schemeClr val="accent1">
                                          <a:lumMod val="75000"/>
                                        </a:schemeClr>
                                      </a:solidFill>
                                      <a:latin typeface="Cambria Math" panose="02040503050406030204" pitchFamily="18" charset="0"/>
                                    </a:rPr>
                                    <m:t>𝑐</m:t>
                                  </m:r>
                                </m:e>
                                <m:sub>
                                  <m:r>
                                    <a:rPr lang="en-US" sz="3600" i="1" dirty="0">
                                      <a:solidFill>
                                        <a:schemeClr val="accent1">
                                          <a:lumMod val="75000"/>
                                        </a:schemeClr>
                                      </a:solidFill>
                                      <a:latin typeface="Cambria Math" panose="02040503050406030204" pitchFamily="18" charset="0"/>
                                    </a:rPr>
                                    <m:t>𝜖</m:t>
                                  </m:r>
                                </m:sub>
                              </m:sSub>
                              <m:sSup>
                                <m:sSupPr>
                                  <m:ctrlPr>
                                    <a:rPr lang="en-US" sz="3600" b="1" i="1" dirty="0">
                                      <a:latin typeface="Cambria Math" panose="02040503050406030204" pitchFamily="18" charset="0"/>
                                    </a:rPr>
                                  </m:ctrlPr>
                                </m:sSupPr>
                                <m:e>
                                  <m:r>
                                    <a:rPr lang="en-US" sz="3600" b="1" i="1" dirty="0">
                                      <a:latin typeface="Cambria Math" panose="02040503050406030204" pitchFamily="18" charset="0"/>
                                    </a:rPr>
                                    <m:t>𝒙</m:t>
                                  </m:r>
                                </m:e>
                                <m:sup>
                                  <m:r>
                                    <a:rPr lang="en-US" sz="3600" b="1" i="1" dirty="0">
                                      <a:latin typeface="Cambria Math" panose="02040503050406030204" pitchFamily="18" charset="0"/>
                                    </a:rPr>
                                    <m:t>𝝐</m:t>
                                  </m:r>
                                </m:sup>
                              </m:sSup>
                            </m:num>
                            <m:den>
                              <m:r>
                                <a:rPr lang="en-US" sz="3600" b="1" i="1" dirty="0">
                                  <a:solidFill>
                                    <a:schemeClr val="accent1">
                                      <a:lumMod val="75000"/>
                                    </a:schemeClr>
                                  </a:solidFill>
                                  <a:latin typeface="Cambria Math" panose="02040503050406030204" pitchFamily="18" charset="0"/>
                                </a:rPr>
                                <m:t>𝒓</m:t>
                              </m:r>
                            </m:den>
                          </m:f>
                          <m:r>
                            <a:rPr lang="en-US" sz="3600" i="1" dirty="0">
                              <a:solidFill>
                                <a:schemeClr val="accent1">
                                  <a:lumMod val="75000"/>
                                </a:schemeClr>
                              </a:solidFill>
                              <a:latin typeface="Cambria Math" panose="02040503050406030204" pitchFamily="18" charset="0"/>
                            </a:rPr>
                            <m:t>−</m:t>
                          </m:r>
                          <m:sSub>
                            <m:sSubPr>
                              <m:ctrlPr>
                                <a:rPr lang="en-US" sz="3600" i="1" dirty="0">
                                  <a:solidFill>
                                    <a:schemeClr val="accent1">
                                      <a:lumMod val="75000"/>
                                    </a:schemeClr>
                                  </a:solidFill>
                                  <a:latin typeface="Cambria Math" panose="02040503050406030204" pitchFamily="18" charset="0"/>
                                </a:rPr>
                              </m:ctrlPr>
                            </m:sSubPr>
                            <m:e>
                              <m:r>
                                <a:rPr lang="en-US" sz="3600" i="1" dirty="0">
                                  <a:solidFill>
                                    <a:schemeClr val="accent1">
                                      <a:lumMod val="75000"/>
                                    </a:schemeClr>
                                  </a:solidFill>
                                  <a:latin typeface="Cambria Math" panose="02040503050406030204" pitchFamily="18" charset="0"/>
                                </a:rPr>
                                <m:t>𝛾</m:t>
                              </m:r>
                            </m:e>
                            <m:sub>
                              <m:r>
                                <a:rPr lang="en-US" sz="3600" i="1" dirty="0">
                                  <a:solidFill>
                                    <a:schemeClr val="accent1">
                                      <a:lumMod val="75000"/>
                                    </a:schemeClr>
                                  </a:solidFill>
                                  <a:latin typeface="Cambria Math" panose="02040503050406030204" pitchFamily="18" charset="0"/>
                                </a:rPr>
                                <m:t>𝑢</m:t>
                              </m:r>
                            </m:sub>
                          </m:sSub>
                          <m:r>
                            <a:rPr lang="en-US" sz="3600" i="1" dirty="0">
                              <a:solidFill>
                                <a:schemeClr val="accent1">
                                  <a:lumMod val="75000"/>
                                </a:schemeClr>
                              </a:solidFill>
                              <a:latin typeface="Cambria Math" panose="02040503050406030204" pitchFamily="18" charset="0"/>
                            </a:rPr>
                            <m:t>+</m:t>
                          </m:r>
                          <m:sSub>
                            <m:sSubPr>
                              <m:ctrlPr>
                                <a:rPr lang="en-US" sz="3600" i="1" dirty="0">
                                  <a:solidFill>
                                    <a:schemeClr val="accent1">
                                      <a:lumMod val="75000"/>
                                    </a:schemeClr>
                                  </a:solidFill>
                                  <a:latin typeface="Cambria Math" panose="02040503050406030204" pitchFamily="18" charset="0"/>
                                </a:rPr>
                              </m:ctrlPr>
                            </m:sSubPr>
                            <m:e>
                              <m:r>
                                <a:rPr lang="en-US" sz="3600" i="1" dirty="0">
                                  <a:solidFill>
                                    <a:schemeClr val="accent1">
                                      <a:lumMod val="75000"/>
                                    </a:schemeClr>
                                  </a:solidFill>
                                  <a:latin typeface="Cambria Math" panose="02040503050406030204" pitchFamily="18" charset="0"/>
                                </a:rPr>
                                <m:t>𝛾</m:t>
                              </m:r>
                            </m:e>
                            <m:sub>
                              <m:r>
                                <a:rPr lang="en-US" sz="3600" i="1" dirty="0">
                                  <a:solidFill>
                                    <a:schemeClr val="accent1">
                                      <a:lumMod val="75000"/>
                                    </a:schemeClr>
                                  </a:solidFill>
                                  <a:latin typeface="Cambria Math" panose="02040503050406030204" pitchFamily="18" charset="0"/>
                                </a:rPr>
                                <m:t>𝑤</m:t>
                              </m:r>
                            </m:sub>
                          </m:sSub>
                          <m:r>
                            <a:rPr lang="en-US" sz="3600" b="1" i="1" dirty="0">
                              <a:solidFill>
                                <a:schemeClr val="accent1">
                                  <a:lumMod val="75000"/>
                                </a:schemeClr>
                              </a:solidFill>
                              <a:latin typeface="Cambria Math" panose="02040503050406030204" pitchFamily="18" charset="0"/>
                            </a:rPr>
                            <m:t>𝒘</m:t>
                          </m:r>
                        </m:e>
                      </m:d>
                    </m:oMath>
                  </m:oMathPara>
                </a14:m>
                <a:endParaRPr lang="de-CH" sz="3600" dirty="0"/>
              </a:p>
              <a:p>
                <a:endParaRPr lang="de-CH" dirty="0"/>
              </a:p>
            </p:txBody>
          </p:sp>
        </mc:Choice>
        <mc:Fallback xmlns="">
          <p:sp>
            <p:nvSpPr>
              <p:cNvPr id="4" name="Textfeld 3">
                <a:extLst>
                  <a:ext uri="{FF2B5EF4-FFF2-40B4-BE49-F238E27FC236}">
                    <a16:creationId xmlns:a16="http://schemas.microsoft.com/office/drawing/2014/main" id="{F5539898-45B1-42FB-9DD8-A64B84D825A8}"/>
                  </a:ext>
                </a:extLst>
              </p:cNvPr>
              <p:cNvSpPr txBox="1">
                <a:spLocks noRot="1" noChangeAspect="1" noMove="1" noResize="1" noEditPoints="1" noAdjustHandles="1" noChangeArrowheads="1" noChangeShapeType="1" noTextEdit="1"/>
              </p:cNvSpPr>
              <p:nvPr/>
            </p:nvSpPr>
            <p:spPr>
              <a:xfrm>
                <a:off x="15138000" y="6304276"/>
                <a:ext cx="12239999" cy="1614160"/>
              </a:xfrm>
              <a:prstGeom prst="rect">
                <a:avLst/>
              </a:prstGeom>
              <a:blipFill>
                <a:blip r:embed="rId8"/>
                <a:stretch>
                  <a:fillRect/>
                </a:stretch>
              </a:blipFill>
            </p:spPr>
            <p:txBody>
              <a:bodyPr/>
              <a:lstStyle/>
              <a:p>
                <a:r>
                  <a:rPr lang="en-US">
                    <a:noFill/>
                  </a:rPr>
                  <a:t> </a:t>
                </a:r>
              </a:p>
            </p:txBody>
          </p:sp>
        </mc:Fallback>
      </mc:AlternateContent>
      <p:pic>
        <p:nvPicPr>
          <p:cNvPr id="5" name="Grafik 4">
            <a:extLst>
              <a:ext uri="{FF2B5EF4-FFF2-40B4-BE49-F238E27FC236}">
                <a16:creationId xmlns:a16="http://schemas.microsoft.com/office/drawing/2014/main" id="{D92A66F6-8D9A-4125-AC22-A7651B72059D}"/>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5372" r="52777"/>
          <a:stretch/>
        </p:blipFill>
        <p:spPr>
          <a:xfrm>
            <a:off x="31844361" y="5995420"/>
            <a:ext cx="4630039" cy="3320001"/>
          </a:xfrm>
          <a:prstGeom prst="rect">
            <a:avLst/>
          </a:prstGeom>
        </p:spPr>
      </p:pic>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50DC98B2-0E8B-4680-A12E-AE4B0FB3842B}"/>
                  </a:ext>
                </a:extLst>
              </p:cNvPr>
              <p:cNvSpPr txBox="1"/>
              <p:nvPr/>
            </p:nvSpPr>
            <p:spPr>
              <a:xfrm>
                <a:off x="35092270" y="25388445"/>
                <a:ext cx="6998084" cy="4725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e-CH" sz="1600" i="1" dirty="0" smtClean="0">
                              <a:latin typeface="Cambria Math" panose="02040503050406030204" pitchFamily="18" charset="0"/>
                            </a:rPr>
                          </m:ctrlPr>
                        </m:sSupPr>
                        <m:e>
                          <m:r>
                            <a:rPr lang="de-CH" sz="1600" i="1" dirty="0" smtClean="0">
                              <a:latin typeface="Cambria Math" panose="02040503050406030204" pitchFamily="18" charset="0"/>
                            </a:rPr>
                            <m:t>𝜎</m:t>
                          </m:r>
                        </m:e>
                        <m:sup>
                          <m:r>
                            <a:rPr lang="de-CH" sz="1600" i="1" dirty="0" smtClean="0">
                              <a:latin typeface="Cambria Math" panose="02040503050406030204" pitchFamily="18" charset="0"/>
                            </a:rPr>
                            <m:t>2</m:t>
                          </m:r>
                        </m:sup>
                      </m:sSup>
                      <m:d>
                        <m:dPr>
                          <m:ctrlPr>
                            <a:rPr lang="de-CH" sz="1600" i="1" dirty="0">
                              <a:latin typeface="Cambria Math" panose="02040503050406030204" pitchFamily="18" charset="0"/>
                            </a:rPr>
                          </m:ctrlPr>
                        </m:dPr>
                        <m:e>
                          <m:sSup>
                            <m:sSupPr>
                              <m:ctrlPr>
                                <a:rPr lang="de-CH" sz="1600" i="1" dirty="0">
                                  <a:latin typeface="Cambria Math" panose="02040503050406030204" pitchFamily="18" charset="0"/>
                                </a:rPr>
                              </m:ctrlPr>
                            </m:sSupPr>
                            <m:e>
                              <m:r>
                                <a:rPr lang="de-CH" sz="1600" i="1" dirty="0">
                                  <a:latin typeface="Cambria Math" panose="02040503050406030204" pitchFamily="18" charset="0"/>
                                </a:rPr>
                                <m:t>𝑥</m:t>
                              </m:r>
                            </m:e>
                            <m:sup>
                              <m:r>
                                <a:rPr lang="de-CH" sz="1600" i="1" dirty="0">
                                  <a:latin typeface="Cambria Math" panose="02040503050406030204" pitchFamily="18" charset="0"/>
                                </a:rPr>
                                <m:t>𝜖</m:t>
                              </m:r>
                            </m:sup>
                          </m:sSup>
                        </m:e>
                      </m:d>
                      <m:r>
                        <a:rPr lang="de-CH" sz="1600" i="1" dirty="0" smtClean="0">
                          <a:latin typeface="Cambria Math" panose="02040503050406030204" pitchFamily="18" charset="0"/>
                        </a:rPr>
                        <m:t>=</m:t>
                      </m:r>
                      <m:f>
                        <m:fPr>
                          <m:ctrlPr>
                            <a:rPr lang="de-CH" sz="1600" i="1" dirty="0" smtClean="0">
                              <a:latin typeface="Cambria Math" panose="02040503050406030204" pitchFamily="18" charset="0"/>
                            </a:rPr>
                          </m:ctrlPr>
                        </m:fPr>
                        <m:num>
                          <m:r>
                            <a:rPr lang="de-CH" sz="1600" b="0" i="1" dirty="0" smtClean="0">
                              <a:latin typeface="Cambria Math" panose="02040503050406030204" pitchFamily="18" charset="0"/>
                            </a:rPr>
                            <m:t>1</m:t>
                          </m:r>
                        </m:num>
                        <m:den>
                          <m:r>
                            <a:rPr lang="de-CH" sz="1600" b="0" i="1" dirty="0" smtClean="0">
                              <a:latin typeface="Cambria Math" panose="02040503050406030204" pitchFamily="18" charset="0"/>
                            </a:rPr>
                            <m:t>𝑟</m:t>
                          </m:r>
                          <m:sSup>
                            <m:sSupPr>
                              <m:ctrlPr>
                                <a:rPr lang="de-CH" sz="1600" b="0" i="1" dirty="0" smtClean="0">
                                  <a:latin typeface="Cambria Math" panose="02040503050406030204" pitchFamily="18" charset="0"/>
                                </a:rPr>
                              </m:ctrlPr>
                            </m:sSupPr>
                            <m:e>
                              <m:d>
                                <m:dPr>
                                  <m:ctrlPr>
                                    <a:rPr lang="de-CH" sz="1600" i="1" dirty="0" smtClean="0">
                                      <a:latin typeface="Cambria Math" panose="02040503050406030204" pitchFamily="18" charset="0"/>
                                    </a:rPr>
                                  </m:ctrlPr>
                                </m:dPr>
                                <m:e>
                                  <m:sSub>
                                    <m:sSubPr>
                                      <m:ctrlPr>
                                        <a:rPr lang="de-CH" sz="1600" i="1" dirty="0">
                                          <a:latin typeface="Cambria Math" panose="02040503050406030204" pitchFamily="18" charset="0"/>
                                        </a:rPr>
                                      </m:ctrlPr>
                                    </m:sSubPr>
                                    <m:e>
                                      <m:r>
                                        <a:rPr lang="de-CH" sz="1600" i="1" dirty="0">
                                          <a:latin typeface="Cambria Math" panose="02040503050406030204" pitchFamily="18" charset="0"/>
                                        </a:rPr>
                                        <m:t>𝜏</m:t>
                                      </m:r>
                                    </m:e>
                                    <m:sub>
                                      <m:r>
                                        <a:rPr lang="de-CH" sz="1600" i="1" dirty="0">
                                          <a:latin typeface="Cambria Math" panose="02040503050406030204" pitchFamily="18" charset="0"/>
                                        </a:rPr>
                                        <m:t>1</m:t>
                                      </m:r>
                                    </m:sub>
                                  </m:sSub>
                                  <m:r>
                                    <a:rPr lang="de-CH" sz="1600" b="0" i="1" dirty="0" smtClean="0">
                                      <a:latin typeface="Cambria Math" panose="02040503050406030204" pitchFamily="18" charset="0"/>
                                    </a:rPr>
                                    <m:t>−</m:t>
                                  </m:r>
                                  <m:sSub>
                                    <m:sSubPr>
                                      <m:ctrlPr>
                                        <a:rPr lang="de-CH" sz="1600" i="1" dirty="0">
                                          <a:latin typeface="Cambria Math" panose="02040503050406030204" pitchFamily="18" charset="0"/>
                                        </a:rPr>
                                      </m:ctrlPr>
                                    </m:sSubPr>
                                    <m:e>
                                      <m:r>
                                        <a:rPr lang="de-CH" sz="1600" i="1" dirty="0">
                                          <a:latin typeface="Cambria Math" panose="02040503050406030204" pitchFamily="18" charset="0"/>
                                        </a:rPr>
                                        <m:t>𝜏</m:t>
                                      </m:r>
                                    </m:e>
                                    <m:sub>
                                      <m:r>
                                        <a:rPr lang="de-CH" sz="1600" i="1" dirty="0">
                                          <a:latin typeface="Cambria Math" panose="02040503050406030204" pitchFamily="18" charset="0"/>
                                        </a:rPr>
                                        <m:t>2</m:t>
                                      </m:r>
                                    </m:sub>
                                  </m:sSub>
                                </m:e>
                              </m:d>
                            </m:e>
                            <m:sup>
                              <m:r>
                                <a:rPr lang="de-CH" sz="1600" b="0" i="1" dirty="0" smtClean="0">
                                  <a:latin typeface="Cambria Math" panose="02040503050406030204" pitchFamily="18" charset="0"/>
                                </a:rPr>
                                <m:t>2</m:t>
                              </m:r>
                            </m:sup>
                          </m:sSup>
                        </m:den>
                      </m:f>
                      <m:r>
                        <a:rPr lang="de-CH" sz="1600" i="1" dirty="0" smtClean="0">
                          <a:latin typeface="Cambria Math" panose="02040503050406030204" pitchFamily="18" charset="0"/>
                        </a:rPr>
                        <m:t> </m:t>
                      </m:r>
                      <m:d>
                        <m:dPr>
                          <m:ctrlPr>
                            <a:rPr lang="de-CH" sz="1600" i="1" dirty="0" smtClean="0">
                              <a:latin typeface="Cambria Math" panose="02040503050406030204" pitchFamily="18" charset="0"/>
                            </a:rPr>
                          </m:ctrlPr>
                        </m:dPr>
                        <m:e>
                          <m:f>
                            <m:fPr>
                              <m:ctrlPr>
                                <a:rPr lang="de-CH" sz="1600" i="1" dirty="0">
                                  <a:latin typeface="Cambria Math" panose="02040503050406030204" pitchFamily="18" charset="0"/>
                                </a:rPr>
                              </m:ctrlPr>
                            </m:fPr>
                            <m:num>
                              <m:d>
                                <m:dPr>
                                  <m:ctrlPr>
                                    <a:rPr lang="de-CH" sz="1600" i="1" dirty="0">
                                      <a:latin typeface="Cambria Math" panose="02040503050406030204" pitchFamily="18" charset="0"/>
                                    </a:rPr>
                                  </m:ctrlPr>
                                </m:dPr>
                                <m:e>
                                  <m:sSub>
                                    <m:sSubPr>
                                      <m:ctrlPr>
                                        <a:rPr lang="de-CH" sz="1600" b="0" i="1" dirty="0" smtClean="0">
                                          <a:latin typeface="Cambria Math" panose="02040503050406030204" pitchFamily="18" charset="0"/>
                                        </a:rPr>
                                      </m:ctrlPr>
                                    </m:sSubPr>
                                    <m:e>
                                      <m:r>
                                        <a:rPr lang="de-CH" sz="1600" b="0" i="1" dirty="0" smtClean="0">
                                          <a:latin typeface="Cambria Math" panose="02040503050406030204" pitchFamily="18" charset="0"/>
                                        </a:rPr>
                                        <m:t>𝜏</m:t>
                                      </m:r>
                                    </m:e>
                                    <m:sub>
                                      <m:r>
                                        <a:rPr lang="de-CH" sz="1600" b="0" i="1" dirty="0" smtClean="0">
                                          <a:latin typeface="Cambria Math" panose="02040503050406030204" pitchFamily="18" charset="0"/>
                                        </a:rPr>
                                        <m:t>1</m:t>
                                      </m:r>
                                    </m:sub>
                                  </m:sSub>
                                  <m:r>
                                    <a:rPr lang="de-CH" sz="1600" b="0" i="1" dirty="0" smtClean="0">
                                      <a:latin typeface="Cambria Math" panose="02040503050406030204" pitchFamily="18" charset="0"/>
                                    </a:rPr>
                                    <m:t>+</m:t>
                                  </m:r>
                                  <m:sSub>
                                    <m:sSubPr>
                                      <m:ctrlPr>
                                        <a:rPr lang="de-CH" sz="1600" b="0" i="1" dirty="0" smtClean="0">
                                          <a:latin typeface="Cambria Math" panose="02040503050406030204" pitchFamily="18" charset="0"/>
                                        </a:rPr>
                                      </m:ctrlPr>
                                    </m:sSubPr>
                                    <m:e>
                                      <m:r>
                                        <a:rPr lang="de-CH" sz="1600" b="0" i="1" dirty="0" smtClean="0">
                                          <a:latin typeface="Cambria Math" panose="02040503050406030204" pitchFamily="18" charset="0"/>
                                        </a:rPr>
                                        <m:t>𝜏</m:t>
                                      </m:r>
                                    </m:e>
                                    <m:sub>
                                      <m:r>
                                        <a:rPr lang="de-CH" sz="1600" b="0" i="1" dirty="0" smtClean="0">
                                          <a:latin typeface="Cambria Math" panose="02040503050406030204" pitchFamily="18" charset="0"/>
                                        </a:rPr>
                                        <m:t>2</m:t>
                                      </m:r>
                                    </m:sub>
                                  </m:sSub>
                                </m:e>
                              </m:d>
                            </m:num>
                            <m:den>
                              <m:r>
                                <a:rPr lang="de-CH" sz="1600" i="1" dirty="0">
                                  <a:latin typeface="Cambria Math" panose="02040503050406030204" pitchFamily="18" charset="0"/>
                                </a:rPr>
                                <m:t>2</m:t>
                              </m:r>
                            </m:den>
                          </m:f>
                          <m:r>
                            <a:rPr lang="de-CH" sz="1600" b="0" i="1" dirty="0" smtClean="0">
                              <a:latin typeface="Cambria Math" panose="02040503050406030204" pitchFamily="18" charset="0"/>
                            </a:rPr>
                            <m:t>−</m:t>
                          </m:r>
                          <m:f>
                            <m:fPr>
                              <m:ctrlPr>
                                <a:rPr lang="de-CH" sz="1600" i="1" dirty="0">
                                  <a:latin typeface="Cambria Math" panose="02040503050406030204" pitchFamily="18" charset="0"/>
                                </a:rPr>
                              </m:ctrlPr>
                            </m:fPr>
                            <m:num>
                              <m:r>
                                <a:rPr lang="de-CH" sz="1600" i="1" dirty="0">
                                  <a:latin typeface="Cambria Math" panose="02040503050406030204" pitchFamily="18" charset="0"/>
                                </a:rPr>
                                <m:t>2</m:t>
                              </m:r>
                              <m:sSub>
                                <m:sSubPr>
                                  <m:ctrlPr>
                                    <a:rPr lang="de-CH" sz="1600" i="1" dirty="0">
                                      <a:latin typeface="Cambria Math" panose="02040503050406030204" pitchFamily="18" charset="0"/>
                                    </a:rPr>
                                  </m:ctrlPr>
                                </m:sSubPr>
                                <m:e>
                                  <m:r>
                                    <a:rPr lang="de-CH" sz="1600" i="1" dirty="0">
                                      <a:latin typeface="Cambria Math" panose="02040503050406030204" pitchFamily="18" charset="0"/>
                                    </a:rPr>
                                    <m:t>𝜏</m:t>
                                  </m:r>
                                </m:e>
                                <m:sub>
                                  <m:r>
                                    <a:rPr lang="de-CH" sz="1600" i="1" dirty="0">
                                      <a:latin typeface="Cambria Math" panose="02040503050406030204" pitchFamily="18" charset="0"/>
                                    </a:rPr>
                                    <m:t>1</m:t>
                                  </m:r>
                                </m:sub>
                              </m:sSub>
                              <m:sSub>
                                <m:sSubPr>
                                  <m:ctrlPr>
                                    <a:rPr lang="de-CH" sz="1600" i="1" dirty="0">
                                      <a:latin typeface="Cambria Math" panose="02040503050406030204" pitchFamily="18" charset="0"/>
                                    </a:rPr>
                                  </m:ctrlPr>
                                </m:sSubPr>
                                <m:e>
                                  <m:r>
                                    <a:rPr lang="de-CH" sz="1600" i="1" dirty="0">
                                      <a:latin typeface="Cambria Math" panose="02040503050406030204" pitchFamily="18" charset="0"/>
                                    </a:rPr>
                                    <m:t>𝜏</m:t>
                                  </m:r>
                                </m:e>
                                <m:sub>
                                  <m:r>
                                    <a:rPr lang="de-CH" sz="1600" i="1" dirty="0">
                                      <a:latin typeface="Cambria Math" panose="02040503050406030204" pitchFamily="18" charset="0"/>
                                    </a:rPr>
                                    <m:t>2</m:t>
                                  </m:r>
                                </m:sub>
                              </m:sSub>
                            </m:num>
                            <m:den>
                              <m:sSub>
                                <m:sSubPr>
                                  <m:ctrlPr>
                                    <a:rPr lang="de-CH" sz="1600" i="1" dirty="0">
                                      <a:latin typeface="Cambria Math" panose="02040503050406030204" pitchFamily="18" charset="0"/>
                                    </a:rPr>
                                  </m:ctrlPr>
                                </m:sSubPr>
                                <m:e>
                                  <m:r>
                                    <a:rPr lang="de-CH" sz="1600" i="1" dirty="0">
                                      <a:latin typeface="Cambria Math" panose="02040503050406030204" pitchFamily="18" charset="0"/>
                                    </a:rPr>
                                    <m:t>𝜏</m:t>
                                  </m:r>
                                </m:e>
                                <m:sub>
                                  <m:r>
                                    <a:rPr lang="de-CH" sz="1600" i="1" dirty="0">
                                      <a:latin typeface="Cambria Math" panose="02040503050406030204" pitchFamily="18" charset="0"/>
                                    </a:rPr>
                                    <m:t>1</m:t>
                                  </m:r>
                                </m:sub>
                              </m:sSub>
                              <m:r>
                                <a:rPr lang="de-CH" sz="1600" i="1" dirty="0">
                                  <a:latin typeface="Cambria Math" panose="02040503050406030204" pitchFamily="18" charset="0"/>
                                </a:rPr>
                                <m:t>+</m:t>
                              </m:r>
                              <m:sSub>
                                <m:sSubPr>
                                  <m:ctrlPr>
                                    <a:rPr lang="de-CH" sz="1600" i="1" dirty="0">
                                      <a:latin typeface="Cambria Math" panose="02040503050406030204" pitchFamily="18" charset="0"/>
                                    </a:rPr>
                                  </m:ctrlPr>
                                </m:sSubPr>
                                <m:e>
                                  <m:r>
                                    <a:rPr lang="de-CH" sz="1600" i="1" dirty="0">
                                      <a:latin typeface="Cambria Math" panose="02040503050406030204" pitchFamily="18" charset="0"/>
                                    </a:rPr>
                                    <m:t>𝜏</m:t>
                                  </m:r>
                                </m:e>
                                <m:sub>
                                  <m:r>
                                    <a:rPr lang="de-CH" sz="1600" i="1" dirty="0">
                                      <a:latin typeface="Cambria Math" panose="02040503050406030204" pitchFamily="18" charset="0"/>
                                    </a:rPr>
                                    <m:t>2</m:t>
                                  </m:r>
                                </m:sub>
                              </m:sSub>
                            </m:den>
                          </m:f>
                        </m:e>
                      </m:d>
                    </m:oMath>
                  </m:oMathPara>
                </a14:m>
                <a:endParaRPr lang="de-CH" sz="1600" dirty="0"/>
              </a:p>
            </p:txBody>
          </p:sp>
        </mc:Choice>
        <mc:Fallback xmlns="">
          <p:sp>
            <p:nvSpPr>
              <p:cNvPr id="12" name="Textfeld 11">
                <a:extLst>
                  <a:ext uri="{FF2B5EF4-FFF2-40B4-BE49-F238E27FC236}">
                    <a16:creationId xmlns:a16="http://schemas.microsoft.com/office/drawing/2014/main" id="{50DC98B2-0E8B-4680-A12E-AE4B0FB3842B}"/>
                  </a:ext>
                </a:extLst>
              </p:cNvPr>
              <p:cNvSpPr txBox="1">
                <a:spLocks noRot="1" noChangeAspect="1" noMove="1" noResize="1" noEditPoints="1" noAdjustHandles="1" noChangeArrowheads="1" noChangeShapeType="1" noTextEdit="1"/>
              </p:cNvSpPr>
              <p:nvPr/>
            </p:nvSpPr>
            <p:spPr>
              <a:xfrm>
                <a:off x="35092270" y="25388445"/>
                <a:ext cx="6998084" cy="472584"/>
              </a:xfrm>
              <a:prstGeom prst="rect">
                <a:avLst/>
              </a:prstGeom>
              <a:blipFill>
                <a:blip r:embed="rId11"/>
                <a:stretch>
                  <a:fillRect b="-18182"/>
                </a:stretch>
              </a:blipFill>
            </p:spPr>
            <p:txBody>
              <a:bodyPr/>
              <a:lstStyle/>
              <a:p>
                <a:r>
                  <a:rPr lang="en-US">
                    <a:noFill/>
                  </a:rPr>
                  <a:t> </a:t>
                </a:r>
              </a:p>
            </p:txBody>
          </p:sp>
        </mc:Fallback>
      </mc:AlternateContent>
      <p:grpSp>
        <p:nvGrpSpPr>
          <p:cNvPr id="257" name="Gruppieren 256">
            <a:extLst>
              <a:ext uri="{FF2B5EF4-FFF2-40B4-BE49-F238E27FC236}">
                <a16:creationId xmlns:a16="http://schemas.microsoft.com/office/drawing/2014/main" id="{93192F9A-3381-4742-9C2A-EE5CDC025552}"/>
              </a:ext>
            </a:extLst>
          </p:cNvPr>
          <p:cNvGrpSpPr/>
          <p:nvPr/>
        </p:nvGrpSpPr>
        <p:grpSpPr>
          <a:xfrm>
            <a:off x="30198482" y="21853807"/>
            <a:ext cx="9803036" cy="6544758"/>
            <a:chOff x="30208723" y="22096413"/>
            <a:chExt cx="9390711" cy="6302152"/>
          </a:xfrm>
        </p:grpSpPr>
        <p:pic>
          <p:nvPicPr>
            <p:cNvPr id="9" name="Grafik 8">
              <a:extLst>
                <a:ext uri="{FF2B5EF4-FFF2-40B4-BE49-F238E27FC236}">
                  <a16:creationId xmlns:a16="http://schemas.microsoft.com/office/drawing/2014/main" id="{A108873F-2045-4CBD-B879-C7745E29C56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0208723" y="22221255"/>
              <a:ext cx="9390711" cy="6177310"/>
            </a:xfrm>
            <a:prstGeom prst="rect">
              <a:avLst/>
            </a:prstGeom>
          </p:spPr>
        </p:pic>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DA72DE40-A914-44E9-B86F-E7412DE23DEC}"/>
                    </a:ext>
                  </a:extLst>
                </p:cNvPr>
                <p:cNvSpPr txBox="1"/>
                <p:nvPr/>
              </p:nvSpPr>
              <p:spPr>
                <a:xfrm>
                  <a:off x="32983662" y="22487467"/>
                  <a:ext cx="507257" cy="2366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CH" i="1" smtClean="0">
                                <a:latin typeface="Cambria Math" panose="02040503050406030204" pitchFamily="18" charset="0"/>
                              </a:rPr>
                            </m:ctrlPr>
                          </m:sSubPr>
                          <m:e>
                            <m:r>
                              <a:rPr lang="de-CH" i="1">
                                <a:latin typeface="Cambria Math" panose="02040503050406030204" pitchFamily="18" charset="0"/>
                                <a:ea typeface="Cambria Math" panose="02040503050406030204" pitchFamily="18" charset="0"/>
                              </a:rPr>
                              <m:t>𝜏</m:t>
                            </m:r>
                          </m:e>
                          <m:sub>
                            <m:r>
                              <a:rPr lang="de-CH" b="0" i="1" smtClean="0">
                                <a:latin typeface="Cambria Math" panose="02040503050406030204" pitchFamily="18" charset="0"/>
                              </a:rPr>
                              <m:t>1</m:t>
                            </m:r>
                          </m:sub>
                        </m:sSub>
                      </m:oMath>
                    </m:oMathPara>
                  </a14:m>
                  <a:endParaRPr lang="de-CH" dirty="0"/>
                </a:p>
              </p:txBody>
            </p:sp>
          </mc:Choice>
          <mc:Fallback xmlns="">
            <p:sp>
              <p:nvSpPr>
                <p:cNvPr id="11" name="Textfeld 10">
                  <a:extLst>
                    <a:ext uri="{FF2B5EF4-FFF2-40B4-BE49-F238E27FC236}">
                      <a16:creationId xmlns:a16="http://schemas.microsoft.com/office/drawing/2014/main" id="{DA72DE40-A914-44E9-B86F-E7412DE23DEC}"/>
                    </a:ext>
                  </a:extLst>
                </p:cNvPr>
                <p:cNvSpPr txBox="1">
                  <a:spLocks noRot="1" noChangeAspect="1" noMove="1" noResize="1" noEditPoints="1" noAdjustHandles="1" noChangeArrowheads="1" noChangeShapeType="1" noTextEdit="1"/>
                </p:cNvSpPr>
                <p:nvPr/>
              </p:nvSpPr>
              <p:spPr>
                <a:xfrm>
                  <a:off x="32983662" y="22487467"/>
                  <a:ext cx="507257" cy="236621"/>
                </a:xfrm>
                <a:prstGeom prst="rect">
                  <a:avLst/>
                </a:prstGeom>
                <a:blipFill>
                  <a:blip r:embed="rId14"/>
                  <a:stretch>
                    <a:fillRect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feld 61">
                  <a:extLst>
                    <a:ext uri="{FF2B5EF4-FFF2-40B4-BE49-F238E27FC236}">
                      <a16:creationId xmlns:a16="http://schemas.microsoft.com/office/drawing/2014/main" id="{089351B5-DEF2-44D0-A968-F173FC65645C}"/>
                    </a:ext>
                  </a:extLst>
                </p:cNvPr>
                <p:cNvSpPr txBox="1"/>
                <p:nvPr/>
              </p:nvSpPr>
              <p:spPr>
                <a:xfrm>
                  <a:off x="32977508" y="24379445"/>
                  <a:ext cx="507257" cy="2366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CH" i="1" smtClean="0">
                                <a:latin typeface="Cambria Math" panose="02040503050406030204" pitchFamily="18" charset="0"/>
                              </a:rPr>
                            </m:ctrlPr>
                          </m:sSubPr>
                          <m:e>
                            <m:r>
                              <a:rPr lang="de-CH" i="1">
                                <a:latin typeface="Cambria Math" panose="02040503050406030204" pitchFamily="18" charset="0"/>
                                <a:ea typeface="Cambria Math" panose="02040503050406030204" pitchFamily="18" charset="0"/>
                              </a:rPr>
                              <m:t>𝜏</m:t>
                            </m:r>
                          </m:e>
                          <m:sub>
                            <m:r>
                              <a:rPr lang="de-CH" b="0" i="1" smtClean="0">
                                <a:latin typeface="Cambria Math" panose="02040503050406030204" pitchFamily="18" charset="0"/>
                              </a:rPr>
                              <m:t>2</m:t>
                            </m:r>
                          </m:sub>
                        </m:sSub>
                      </m:oMath>
                    </m:oMathPara>
                  </a14:m>
                  <a:endParaRPr lang="de-CH" dirty="0"/>
                </a:p>
              </p:txBody>
            </p:sp>
          </mc:Choice>
          <mc:Fallback xmlns="">
            <p:sp>
              <p:nvSpPr>
                <p:cNvPr id="62" name="Textfeld 61">
                  <a:extLst>
                    <a:ext uri="{FF2B5EF4-FFF2-40B4-BE49-F238E27FC236}">
                      <a16:creationId xmlns:a16="http://schemas.microsoft.com/office/drawing/2014/main" id="{089351B5-DEF2-44D0-A968-F173FC65645C}"/>
                    </a:ext>
                  </a:extLst>
                </p:cNvPr>
                <p:cNvSpPr txBox="1">
                  <a:spLocks noRot="1" noChangeAspect="1" noMove="1" noResize="1" noEditPoints="1" noAdjustHandles="1" noChangeArrowheads="1" noChangeShapeType="1" noTextEdit="1"/>
                </p:cNvSpPr>
                <p:nvPr/>
              </p:nvSpPr>
              <p:spPr>
                <a:xfrm>
                  <a:off x="32977508" y="24379445"/>
                  <a:ext cx="507257" cy="236621"/>
                </a:xfrm>
                <a:prstGeom prst="rect">
                  <a:avLst/>
                </a:prstGeom>
                <a:blipFill>
                  <a:blip r:embed="rId15"/>
                  <a:stretch>
                    <a:fillRect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feld 62">
                  <a:extLst>
                    <a:ext uri="{FF2B5EF4-FFF2-40B4-BE49-F238E27FC236}">
                      <a16:creationId xmlns:a16="http://schemas.microsoft.com/office/drawing/2014/main" id="{8B5D7D2B-9811-4120-BD07-2B54472A9608}"/>
                    </a:ext>
                  </a:extLst>
                </p:cNvPr>
                <p:cNvSpPr txBox="1"/>
                <p:nvPr/>
              </p:nvSpPr>
              <p:spPr>
                <a:xfrm>
                  <a:off x="32983662" y="26294499"/>
                  <a:ext cx="507257" cy="2366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CH" i="1" smtClean="0">
                                <a:latin typeface="Cambria Math" panose="02040503050406030204" pitchFamily="18" charset="0"/>
                              </a:rPr>
                            </m:ctrlPr>
                          </m:sSubPr>
                          <m:e>
                            <m:r>
                              <a:rPr lang="de-CH" i="1">
                                <a:latin typeface="Cambria Math" panose="02040503050406030204" pitchFamily="18" charset="0"/>
                                <a:ea typeface="Cambria Math" panose="02040503050406030204" pitchFamily="18" charset="0"/>
                              </a:rPr>
                              <m:t>𝜏</m:t>
                            </m:r>
                          </m:e>
                          <m:sub>
                            <m:r>
                              <a:rPr lang="de-CH" b="0" i="1" smtClean="0">
                                <a:latin typeface="Cambria Math" panose="02040503050406030204" pitchFamily="18" charset="0"/>
                              </a:rPr>
                              <m:t>3</m:t>
                            </m:r>
                          </m:sub>
                        </m:sSub>
                      </m:oMath>
                    </m:oMathPara>
                  </a14:m>
                  <a:endParaRPr lang="de-CH" dirty="0"/>
                </a:p>
              </p:txBody>
            </p:sp>
          </mc:Choice>
          <mc:Fallback xmlns="">
            <p:sp>
              <p:nvSpPr>
                <p:cNvPr id="63" name="Textfeld 62">
                  <a:extLst>
                    <a:ext uri="{FF2B5EF4-FFF2-40B4-BE49-F238E27FC236}">
                      <a16:creationId xmlns:a16="http://schemas.microsoft.com/office/drawing/2014/main" id="{8B5D7D2B-9811-4120-BD07-2B54472A9608}"/>
                    </a:ext>
                  </a:extLst>
                </p:cNvPr>
                <p:cNvSpPr txBox="1">
                  <a:spLocks noRot="1" noChangeAspect="1" noMove="1" noResize="1" noEditPoints="1" noAdjustHandles="1" noChangeArrowheads="1" noChangeShapeType="1" noTextEdit="1"/>
                </p:cNvSpPr>
                <p:nvPr/>
              </p:nvSpPr>
              <p:spPr>
                <a:xfrm>
                  <a:off x="32983662" y="26294499"/>
                  <a:ext cx="507257" cy="236621"/>
                </a:xfrm>
                <a:prstGeom prst="rect">
                  <a:avLst/>
                </a:prstGeom>
                <a:blipFill>
                  <a:blip r:embed="rId16"/>
                  <a:stretch>
                    <a:fillRect b="-32500"/>
                  </a:stretch>
                </a:blipFill>
              </p:spPr>
              <p:txBody>
                <a:bodyPr/>
                <a:lstStyle/>
                <a:p>
                  <a:r>
                    <a:rPr lang="en-US">
                      <a:noFill/>
                    </a:rPr>
                    <a:t> </a:t>
                  </a:r>
                </a:p>
              </p:txBody>
            </p:sp>
          </mc:Fallback>
        </mc:AlternateContent>
        <p:sp>
          <p:nvSpPr>
            <p:cNvPr id="25" name="Rechteck 24">
              <a:extLst>
                <a:ext uri="{FF2B5EF4-FFF2-40B4-BE49-F238E27FC236}">
                  <a16:creationId xmlns:a16="http://schemas.microsoft.com/office/drawing/2014/main" id="{05D67E86-C449-4D65-B1DC-81D59074CF17}"/>
                </a:ext>
              </a:extLst>
            </p:cNvPr>
            <p:cNvSpPr/>
            <p:nvPr/>
          </p:nvSpPr>
          <p:spPr>
            <a:xfrm>
              <a:off x="32983662" y="22211351"/>
              <a:ext cx="1734337" cy="717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mc:AlternateContent xmlns:mc="http://schemas.openxmlformats.org/markup-compatibility/2006" xmlns:a14="http://schemas.microsoft.com/office/drawing/2010/main">
          <mc:Choice Requires="a14">
            <p:sp>
              <p:nvSpPr>
                <p:cNvPr id="24" name="Textfeld 23">
                  <a:extLst>
                    <a:ext uri="{FF2B5EF4-FFF2-40B4-BE49-F238E27FC236}">
                      <a16:creationId xmlns:a16="http://schemas.microsoft.com/office/drawing/2014/main" id="{5D865E2D-33A0-49C3-AEF6-75CD6E059F2C}"/>
                    </a:ext>
                  </a:extLst>
                </p:cNvPr>
                <p:cNvSpPr txBox="1"/>
                <p:nvPr/>
              </p:nvSpPr>
              <p:spPr>
                <a:xfrm>
                  <a:off x="33539658" y="22096413"/>
                  <a:ext cx="1074989" cy="4732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CH" b="0" i="1" smtClean="0">
                                <a:latin typeface="Cambria Math" panose="02040503050406030204" pitchFamily="18" charset="0"/>
                              </a:rPr>
                            </m:ctrlPr>
                          </m:sSubPr>
                          <m:e>
                            <m:r>
                              <a:rPr lang="de-CH" b="0" i="1" smtClean="0">
                                <a:latin typeface="Cambria Math" panose="02040503050406030204" pitchFamily="18" charset="0"/>
                              </a:rPr>
                              <m:t>𝑟</m:t>
                            </m:r>
                          </m:e>
                          <m:sub>
                            <m:r>
                              <a:rPr lang="de-CH" b="0" i="1" smtClean="0">
                                <a:latin typeface="Cambria Math" panose="02040503050406030204" pitchFamily="18" charset="0"/>
                              </a:rPr>
                              <m:t>1</m:t>
                            </m:r>
                          </m:sub>
                        </m:sSub>
                        <m:r>
                          <a:rPr lang="de-CH" b="0" i="1" smtClean="0">
                            <a:latin typeface="Cambria Math" panose="02040503050406030204" pitchFamily="18" charset="0"/>
                          </a:rPr>
                          <m:t>=10 </m:t>
                        </m:r>
                        <m:r>
                          <m:rPr>
                            <m:sty m:val="p"/>
                          </m:rPr>
                          <a:rPr lang="de-CH" b="0" i="0" smtClean="0">
                            <a:latin typeface="Cambria Math" panose="02040503050406030204" pitchFamily="18" charset="0"/>
                          </a:rPr>
                          <m:t>Hz</m:t>
                        </m:r>
                      </m:oMath>
                    </m:oMathPara>
                  </a14:m>
                  <a:endParaRPr lang="de-CH" b="0" dirty="0"/>
                </a:p>
                <a:p>
                  <a:pPr/>
                  <a14:m>
                    <m:oMathPara xmlns:m="http://schemas.openxmlformats.org/officeDocument/2006/math">
                      <m:oMathParaPr>
                        <m:jc m:val="centerGroup"/>
                      </m:oMathParaPr>
                      <m:oMath xmlns:m="http://schemas.openxmlformats.org/officeDocument/2006/math">
                        <m:sSub>
                          <m:sSubPr>
                            <m:ctrlPr>
                              <a:rPr lang="de-CH" i="1" dirty="0" smtClean="0">
                                <a:latin typeface="Cambria Math" panose="02040503050406030204" pitchFamily="18" charset="0"/>
                              </a:rPr>
                            </m:ctrlPr>
                          </m:sSubPr>
                          <m:e>
                            <m:r>
                              <m:rPr>
                                <m:sty m:val="p"/>
                              </m:rPr>
                              <a:rPr lang="de-CH" i="0" dirty="0" smtClean="0">
                                <a:latin typeface="Cambria Math" panose="02040503050406030204" pitchFamily="18" charset="0"/>
                              </a:rPr>
                              <m:t>τ</m:t>
                            </m:r>
                          </m:e>
                          <m:sub>
                            <m:r>
                              <a:rPr lang="de-CH" i="0" dirty="0" smtClean="0">
                                <a:latin typeface="Cambria Math" panose="02040503050406030204" pitchFamily="18" charset="0"/>
                              </a:rPr>
                              <m:t>1</m:t>
                            </m:r>
                          </m:sub>
                        </m:sSub>
                        <m:r>
                          <a:rPr lang="de-CH" i="1" dirty="0" smtClean="0">
                            <a:latin typeface="Cambria Math" panose="02040503050406030204" pitchFamily="18" charset="0"/>
                          </a:rPr>
                          <m:t>=15</m:t>
                        </m:r>
                        <m:r>
                          <a:rPr lang="de-CH" b="0" i="1" dirty="0" smtClean="0">
                            <a:latin typeface="Cambria Math" panose="02040503050406030204" pitchFamily="18" charset="0"/>
                          </a:rPr>
                          <m:t> </m:t>
                        </m:r>
                        <m:r>
                          <m:rPr>
                            <m:sty m:val="p"/>
                          </m:rPr>
                          <a:rPr lang="de-CH" i="0" dirty="0" smtClean="0">
                            <a:latin typeface="Cambria Math" panose="02040503050406030204" pitchFamily="18" charset="0"/>
                          </a:rPr>
                          <m:t>m</m:t>
                        </m:r>
                        <m:r>
                          <m:rPr>
                            <m:sty m:val="p"/>
                          </m:rPr>
                          <a:rPr lang="de-CH" i="0" dirty="0">
                            <a:latin typeface="Cambria Math" panose="02040503050406030204" pitchFamily="18" charset="0"/>
                          </a:rPr>
                          <m:t>s</m:t>
                        </m:r>
                      </m:oMath>
                    </m:oMathPara>
                  </a14:m>
                  <a:endParaRPr lang="de-CH" dirty="0"/>
                </a:p>
              </p:txBody>
            </p:sp>
          </mc:Choice>
          <mc:Fallback xmlns="">
            <p:sp>
              <p:nvSpPr>
                <p:cNvPr id="24" name="Textfeld 23">
                  <a:extLst>
                    <a:ext uri="{FF2B5EF4-FFF2-40B4-BE49-F238E27FC236}">
                      <a16:creationId xmlns:a16="http://schemas.microsoft.com/office/drawing/2014/main" id="{5D865E2D-33A0-49C3-AEF6-75CD6E059F2C}"/>
                    </a:ext>
                  </a:extLst>
                </p:cNvPr>
                <p:cNvSpPr txBox="1">
                  <a:spLocks noRot="1" noChangeAspect="1" noMove="1" noResize="1" noEditPoints="1" noAdjustHandles="1" noChangeArrowheads="1" noChangeShapeType="1" noTextEdit="1"/>
                </p:cNvSpPr>
                <p:nvPr/>
              </p:nvSpPr>
              <p:spPr>
                <a:xfrm>
                  <a:off x="33539658" y="22096413"/>
                  <a:ext cx="1074989" cy="473242"/>
                </a:xfrm>
                <a:prstGeom prst="rect">
                  <a:avLst/>
                </a:prstGeom>
                <a:blipFill>
                  <a:blip r:embed="rId17"/>
                  <a:stretch>
                    <a:fillRect l="-4891" r="-4891" b="-197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hteck 13">
                  <a:extLst>
                    <a:ext uri="{FF2B5EF4-FFF2-40B4-BE49-F238E27FC236}">
                      <a16:creationId xmlns:a16="http://schemas.microsoft.com/office/drawing/2014/main" id="{6DDE98C8-7042-434F-A36E-CA08D7A00479}"/>
                    </a:ext>
                  </a:extLst>
                </p:cNvPr>
                <p:cNvSpPr/>
                <p:nvPr/>
              </p:nvSpPr>
              <p:spPr>
                <a:xfrm>
                  <a:off x="33108407" y="22599944"/>
                  <a:ext cx="1400879" cy="355641"/>
                </a:xfrm>
                <a:prstGeom prst="rect">
                  <a:avLst/>
                </a:prstGeom>
              </p:spPr>
              <p:txBody>
                <a:bodyPr wrap="none">
                  <a:spAutoFit/>
                </a:bodyPr>
                <a:lstStyle/>
                <a:p>
                  <a14:m>
                    <m:oMath xmlns:m="http://schemas.openxmlformats.org/officeDocument/2006/math">
                      <m:sSup>
                        <m:sSupPr>
                          <m:ctrlPr>
                            <a:rPr lang="de-CH" i="1" dirty="0" smtClean="0">
                              <a:latin typeface="Cambria Math" panose="02040503050406030204" pitchFamily="18" charset="0"/>
                            </a:rPr>
                          </m:ctrlPr>
                        </m:sSupPr>
                        <m:e>
                          <m:r>
                            <a:rPr lang="de-CH" i="1" dirty="0">
                              <a:latin typeface="Cambria Math" panose="02040503050406030204" pitchFamily="18" charset="0"/>
                            </a:rPr>
                            <m:t>𝜎</m:t>
                          </m:r>
                        </m:e>
                        <m:sup>
                          <m:r>
                            <a:rPr lang="de-CH" i="1" dirty="0">
                              <a:latin typeface="Cambria Math" panose="02040503050406030204" pitchFamily="18" charset="0"/>
                            </a:rPr>
                            <m:t>2</m:t>
                          </m:r>
                        </m:sup>
                      </m:sSup>
                      <m:d>
                        <m:dPr>
                          <m:ctrlPr>
                            <a:rPr lang="de-CH" i="1" dirty="0">
                              <a:latin typeface="Cambria Math" panose="02040503050406030204" pitchFamily="18" charset="0"/>
                            </a:rPr>
                          </m:ctrlPr>
                        </m:dPr>
                        <m:e>
                          <m:sSup>
                            <m:sSupPr>
                              <m:ctrlPr>
                                <a:rPr lang="de-CH" i="1" dirty="0">
                                  <a:latin typeface="Cambria Math" panose="02040503050406030204" pitchFamily="18" charset="0"/>
                                </a:rPr>
                              </m:ctrlPr>
                            </m:sSupPr>
                            <m:e>
                              <m:r>
                                <a:rPr lang="de-CH" i="1" dirty="0">
                                  <a:latin typeface="Cambria Math" panose="02040503050406030204" pitchFamily="18" charset="0"/>
                                </a:rPr>
                                <m:t>𝑥</m:t>
                              </m:r>
                            </m:e>
                            <m:sup>
                              <m:r>
                                <a:rPr lang="de-CH" i="1" dirty="0">
                                  <a:latin typeface="Cambria Math" panose="02040503050406030204" pitchFamily="18" charset="0"/>
                                </a:rPr>
                                <m:t>𝜖</m:t>
                              </m:r>
                            </m:sup>
                          </m:sSup>
                        </m:e>
                      </m:d>
                      <m:r>
                        <a:rPr lang="de-CH" b="0" i="1" dirty="0" smtClean="0">
                          <a:latin typeface="Cambria Math" panose="02040503050406030204" pitchFamily="18" charset="0"/>
                        </a:rPr>
                        <m:t>≈</m:t>
                      </m:r>
                    </m:oMath>
                  </a14:m>
                  <a:r>
                    <a:rPr lang="de-CH" dirty="0"/>
                    <a:t> </a:t>
                  </a:r>
                  <a14:m>
                    <m:oMath xmlns:m="http://schemas.openxmlformats.org/officeDocument/2006/math">
                      <m:r>
                        <a:rPr lang="de-CH" i="1" dirty="0" smtClean="0">
                          <a:latin typeface="Cambria Math" panose="02040503050406030204" pitchFamily="18" charset="0"/>
                        </a:rPr>
                        <m:t>2.7</m:t>
                      </m:r>
                    </m:oMath>
                  </a14:m>
                  <a:endParaRPr lang="de-CH" dirty="0"/>
                </a:p>
              </p:txBody>
            </p:sp>
          </mc:Choice>
          <mc:Fallback xmlns="">
            <p:sp>
              <p:nvSpPr>
                <p:cNvPr id="14" name="Rechteck 13">
                  <a:extLst>
                    <a:ext uri="{FF2B5EF4-FFF2-40B4-BE49-F238E27FC236}">
                      <a16:creationId xmlns:a16="http://schemas.microsoft.com/office/drawing/2014/main" id="{6DDE98C8-7042-434F-A36E-CA08D7A00479}"/>
                    </a:ext>
                  </a:extLst>
                </p:cNvPr>
                <p:cNvSpPr>
                  <a:spLocks noRot="1" noChangeAspect="1" noMove="1" noResize="1" noEditPoints="1" noAdjustHandles="1" noChangeArrowheads="1" noChangeShapeType="1" noTextEdit="1"/>
                </p:cNvSpPr>
                <p:nvPr/>
              </p:nvSpPr>
              <p:spPr>
                <a:xfrm>
                  <a:off x="33108407" y="22599944"/>
                  <a:ext cx="1400879" cy="355641"/>
                </a:xfrm>
                <a:prstGeom prst="rect">
                  <a:avLst/>
                </a:prstGeom>
                <a:blipFill>
                  <a:blip r:embed="rId18"/>
                  <a:stretch>
                    <a:fillRect/>
                  </a:stretch>
                </a:blipFill>
              </p:spPr>
              <p:txBody>
                <a:bodyPr/>
                <a:lstStyle/>
                <a:p>
                  <a:r>
                    <a:rPr lang="en-US">
                      <a:noFill/>
                    </a:rPr>
                    <a:t> </a:t>
                  </a:r>
                </a:p>
              </p:txBody>
            </p:sp>
          </mc:Fallback>
        </mc:AlternateContent>
        <p:sp>
          <p:nvSpPr>
            <p:cNvPr id="69" name="Rechteck 68">
              <a:extLst>
                <a:ext uri="{FF2B5EF4-FFF2-40B4-BE49-F238E27FC236}">
                  <a16:creationId xmlns:a16="http://schemas.microsoft.com/office/drawing/2014/main" id="{2263B8B6-3713-4417-BCD8-DD60B53F3871}"/>
                </a:ext>
              </a:extLst>
            </p:cNvPr>
            <p:cNvSpPr/>
            <p:nvPr/>
          </p:nvSpPr>
          <p:spPr>
            <a:xfrm>
              <a:off x="32975079" y="26278804"/>
              <a:ext cx="1916450" cy="850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7" name="Rechteck 66">
              <a:extLst>
                <a:ext uri="{FF2B5EF4-FFF2-40B4-BE49-F238E27FC236}">
                  <a16:creationId xmlns:a16="http://schemas.microsoft.com/office/drawing/2014/main" id="{F1A7ED50-BB38-4AAC-8744-6BA097849296}"/>
                </a:ext>
              </a:extLst>
            </p:cNvPr>
            <p:cNvSpPr/>
            <p:nvPr/>
          </p:nvSpPr>
          <p:spPr>
            <a:xfrm>
              <a:off x="33122408" y="24278032"/>
              <a:ext cx="1743018" cy="857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mc:AlternateContent xmlns:mc="http://schemas.openxmlformats.org/markup-compatibility/2006" xmlns:a14="http://schemas.microsoft.com/office/drawing/2010/main">
          <mc:Choice Requires="a14">
            <p:sp>
              <p:nvSpPr>
                <p:cNvPr id="68" name="Textfeld 67">
                  <a:extLst>
                    <a:ext uri="{FF2B5EF4-FFF2-40B4-BE49-F238E27FC236}">
                      <a16:creationId xmlns:a16="http://schemas.microsoft.com/office/drawing/2014/main" id="{59D839B1-3B75-4CDE-8357-84F526FDC021}"/>
                    </a:ext>
                  </a:extLst>
                </p:cNvPr>
                <p:cNvSpPr txBox="1"/>
                <p:nvPr/>
              </p:nvSpPr>
              <p:spPr>
                <a:xfrm>
                  <a:off x="33543773" y="24293278"/>
                  <a:ext cx="1066759" cy="4732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CH" b="0" i="1" smtClean="0">
                                <a:latin typeface="Cambria Math" panose="02040503050406030204" pitchFamily="18" charset="0"/>
                              </a:rPr>
                            </m:ctrlPr>
                          </m:sSubPr>
                          <m:e>
                            <m:r>
                              <a:rPr lang="de-CH" b="0" i="1" smtClean="0">
                                <a:latin typeface="Cambria Math" panose="02040503050406030204" pitchFamily="18" charset="0"/>
                              </a:rPr>
                              <m:t>𝑟</m:t>
                            </m:r>
                          </m:e>
                          <m:sub>
                            <m:r>
                              <a:rPr lang="de-CH" b="0" i="1" smtClean="0">
                                <a:latin typeface="Cambria Math" panose="02040503050406030204" pitchFamily="18" charset="0"/>
                              </a:rPr>
                              <m:t>2</m:t>
                            </m:r>
                          </m:sub>
                        </m:sSub>
                        <m:r>
                          <a:rPr lang="de-CH" b="0" i="1" smtClean="0">
                            <a:latin typeface="Cambria Math" panose="02040503050406030204" pitchFamily="18" charset="0"/>
                          </a:rPr>
                          <m:t>= 5 </m:t>
                        </m:r>
                        <m:r>
                          <m:rPr>
                            <m:sty m:val="p"/>
                          </m:rPr>
                          <a:rPr lang="de-CH" b="0" i="0" smtClean="0">
                            <a:latin typeface="Cambria Math" panose="02040503050406030204" pitchFamily="18" charset="0"/>
                          </a:rPr>
                          <m:t>Hz</m:t>
                        </m:r>
                      </m:oMath>
                    </m:oMathPara>
                  </a14:m>
                  <a:endParaRPr lang="de-CH" b="0" dirty="0"/>
                </a:p>
                <a:p>
                  <a:pPr/>
                  <a14:m>
                    <m:oMathPara xmlns:m="http://schemas.openxmlformats.org/officeDocument/2006/math">
                      <m:oMathParaPr>
                        <m:jc m:val="centerGroup"/>
                      </m:oMathParaPr>
                      <m:oMath xmlns:m="http://schemas.openxmlformats.org/officeDocument/2006/math">
                        <m:sSub>
                          <m:sSubPr>
                            <m:ctrlPr>
                              <a:rPr lang="de-CH" i="1" dirty="0" smtClean="0">
                                <a:latin typeface="Cambria Math" panose="02040503050406030204" pitchFamily="18" charset="0"/>
                              </a:rPr>
                            </m:ctrlPr>
                          </m:sSubPr>
                          <m:e>
                            <m:r>
                              <m:rPr>
                                <m:sty m:val="p"/>
                              </m:rPr>
                              <a:rPr lang="de-CH" i="0" dirty="0" smtClean="0">
                                <a:latin typeface="Cambria Math" panose="02040503050406030204" pitchFamily="18" charset="0"/>
                              </a:rPr>
                              <m:t>τ</m:t>
                            </m:r>
                          </m:e>
                          <m:sub>
                            <m:r>
                              <a:rPr lang="de-CH" b="0" i="0" dirty="0" smtClean="0">
                                <a:latin typeface="Cambria Math" panose="02040503050406030204" pitchFamily="18" charset="0"/>
                              </a:rPr>
                              <m:t>2</m:t>
                            </m:r>
                          </m:sub>
                        </m:sSub>
                        <m:r>
                          <a:rPr lang="de-CH" i="1" dirty="0" smtClean="0">
                            <a:latin typeface="Cambria Math" panose="02040503050406030204" pitchFamily="18" charset="0"/>
                          </a:rPr>
                          <m:t>=15</m:t>
                        </m:r>
                        <m:r>
                          <a:rPr lang="de-CH" b="0" i="1" dirty="0" smtClean="0">
                            <a:latin typeface="Cambria Math" panose="02040503050406030204" pitchFamily="18" charset="0"/>
                          </a:rPr>
                          <m:t> </m:t>
                        </m:r>
                        <m:r>
                          <m:rPr>
                            <m:sty m:val="p"/>
                          </m:rPr>
                          <a:rPr lang="de-CH" i="0" dirty="0" smtClean="0">
                            <a:latin typeface="Cambria Math" panose="02040503050406030204" pitchFamily="18" charset="0"/>
                          </a:rPr>
                          <m:t>m</m:t>
                        </m:r>
                        <m:r>
                          <m:rPr>
                            <m:sty m:val="p"/>
                          </m:rPr>
                          <a:rPr lang="de-CH" i="0" dirty="0">
                            <a:latin typeface="Cambria Math" panose="02040503050406030204" pitchFamily="18" charset="0"/>
                          </a:rPr>
                          <m:t>s</m:t>
                        </m:r>
                      </m:oMath>
                    </m:oMathPara>
                  </a14:m>
                  <a:endParaRPr lang="de-CH" dirty="0"/>
                </a:p>
              </p:txBody>
            </p:sp>
          </mc:Choice>
          <mc:Fallback xmlns="">
            <p:sp>
              <p:nvSpPr>
                <p:cNvPr id="68" name="Textfeld 67">
                  <a:extLst>
                    <a:ext uri="{FF2B5EF4-FFF2-40B4-BE49-F238E27FC236}">
                      <a16:creationId xmlns:a16="http://schemas.microsoft.com/office/drawing/2014/main" id="{59D839B1-3B75-4CDE-8357-84F526FDC021}"/>
                    </a:ext>
                  </a:extLst>
                </p:cNvPr>
                <p:cNvSpPr txBox="1">
                  <a:spLocks noRot="1" noChangeAspect="1" noMove="1" noResize="1" noEditPoints="1" noAdjustHandles="1" noChangeArrowheads="1" noChangeShapeType="1" noTextEdit="1"/>
                </p:cNvSpPr>
                <p:nvPr/>
              </p:nvSpPr>
              <p:spPr>
                <a:xfrm>
                  <a:off x="33543773" y="24293278"/>
                  <a:ext cx="1066759" cy="473242"/>
                </a:xfrm>
                <a:prstGeom prst="rect">
                  <a:avLst/>
                </a:prstGeom>
                <a:blipFill>
                  <a:blip r:embed="rId19"/>
                  <a:stretch>
                    <a:fillRect l="-5464" r="-5464" b="-209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feld 69">
                  <a:extLst>
                    <a:ext uri="{FF2B5EF4-FFF2-40B4-BE49-F238E27FC236}">
                      <a16:creationId xmlns:a16="http://schemas.microsoft.com/office/drawing/2014/main" id="{9570C0BB-E82F-4E2C-92FC-444AA1028640}"/>
                    </a:ext>
                  </a:extLst>
                </p:cNvPr>
                <p:cNvSpPr txBox="1"/>
                <p:nvPr/>
              </p:nvSpPr>
              <p:spPr>
                <a:xfrm>
                  <a:off x="33517504" y="26294050"/>
                  <a:ext cx="1119297" cy="4732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CH" b="0" i="1" smtClean="0">
                                <a:latin typeface="Cambria Math" panose="02040503050406030204" pitchFamily="18" charset="0"/>
                              </a:rPr>
                            </m:ctrlPr>
                          </m:sSubPr>
                          <m:e>
                            <m:r>
                              <a:rPr lang="de-CH" b="0" i="1" smtClean="0">
                                <a:latin typeface="Cambria Math" panose="02040503050406030204" pitchFamily="18" charset="0"/>
                              </a:rPr>
                              <m:t>𝑟</m:t>
                            </m:r>
                            <m:r>
                              <a:rPr lang="de-CH" b="0" i="1" smtClean="0">
                                <a:latin typeface="Cambria Math" panose="02040503050406030204" pitchFamily="18" charset="0"/>
                              </a:rPr>
                              <m:t> </m:t>
                            </m:r>
                          </m:e>
                          <m:sub>
                            <m:r>
                              <a:rPr lang="de-CH" b="0" i="1" smtClean="0">
                                <a:latin typeface="Cambria Math" panose="02040503050406030204" pitchFamily="18" charset="0"/>
                              </a:rPr>
                              <m:t>3</m:t>
                            </m:r>
                          </m:sub>
                        </m:sSub>
                        <m:r>
                          <a:rPr lang="de-CH" b="0" i="1" smtClean="0">
                            <a:latin typeface="Cambria Math" panose="02040503050406030204" pitchFamily="18" charset="0"/>
                          </a:rPr>
                          <m:t>=10 </m:t>
                        </m:r>
                        <m:r>
                          <m:rPr>
                            <m:sty m:val="p"/>
                          </m:rPr>
                          <a:rPr lang="de-CH" b="0" i="0" smtClean="0">
                            <a:latin typeface="Cambria Math" panose="02040503050406030204" pitchFamily="18" charset="0"/>
                          </a:rPr>
                          <m:t>Hz</m:t>
                        </m:r>
                      </m:oMath>
                    </m:oMathPara>
                  </a14:m>
                  <a:endParaRPr lang="de-CH" b="0" dirty="0"/>
                </a:p>
                <a:p>
                  <a:pPr/>
                  <a14:m>
                    <m:oMathPara xmlns:m="http://schemas.openxmlformats.org/officeDocument/2006/math">
                      <m:oMathParaPr>
                        <m:jc m:val="centerGroup"/>
                      </m:oMathParaPr>
                      <m:oMath xmlns:m="http://schemas.openxmlformats.org/officeDocument/2006/math">
                        <m:sSub>
                          <m:sSubPr>
                            <m:ctrlPr>
                              <a:rPr lang="de-CH" i="1" dirty="0" smtClean="0">
                                <a:latin typeface="Cambria Math" panose="02040503050406030204" pitchFamily="18" charset="0"/>
                              </a:rPr>
                            </m:ctrlPr>
                          </m:sSubPr>
                          <m:e>
                            <m:r>
                              <m:rPr>
                                <m:sty m:val="p"/>
                              </m:rPr>
                              <a:rPr lang="de-CH" i="0" dirty="0" smtClean="0">
                                <a:latin typeface="Cambria Math" panose="02040503050406030204" pitchFamily="18" charset="0"/>
                              </a:rPr>
                              <m:t>τ</m:t>
                            </m:r>
                          </m:e>
                          <m:sub>
                            <m:r>
                              <a:rPr lang="de-CH" b="0" i="0" dirty="0" smtClean="0">
                                <a:latin typeface="Cambria Math" panose="02040503050406030204" pitchFamily="18" charset="0"/>
                              </a:rPr>
                              <m:t>3</m:t>
                            </m:r>
                          </m:sub>
                        </m:sSub>
                        <m:r>
                          <a:rPr lang="de-CH" i="1" dirty="0" smtClean="0">
                            <a:latin typeface="Cambria Math" panose="02040503050406030204" pitchFamily="18" charset="0"/>
                          </a:rPr>
                          <m:t>=</m:t>
                        </m:r>
                        <m:r>
                          <a:rPr lang="de-CH" b="0" i="1" dirty="0" smtClean="0">
                            <a:latin typeface="Cambria Math" panose="02040503050406030204" pitchFamily="18" charset="0"/>
                          </a:rPr>
                          <m:t> </m:t>
                        </m:r>
                        <m:r>
                          <a:rPr lang="de-CH" i="1" dirty="0" smtClean="0">
                            <a:latin typeface="Cambria Math" panose="02040503050406030204" pitchFamily="18" charset="0"/>
                          </a:rPr>
                          <m:t>5</m:t>
                        </m:r>
                        <m:r>
                          <a:rPr lang="de-CH" b="0" i="1" dirty="0" smtClean="0">
                            <a:latin typeface="Cambria Math" panose="02040503050406030204" pitchFamily="18" charset="0"/>
                          </a:rPr>
                          <m:t> </m:t>
                        </m:r>
                        <m:r>
                          <m:rPr>
                            <m:sty m:val="p"/>
                          </m:rPr>
                          <a:rPr lang="de-CH" i="0" dirty="0" smtClean="0">
                            <a:latin typeface="Cambria Math" panose="02040503050406030204" pitchFamily="18" charset="0"/>
                          </a:rPr>
                          <m:t>m</m:t>
                        </m:r>
                        <m:r>
                          <m:rPr>
                            <m:sty m:val="p"/>
                          </m:rPr>
                          <a:rPr lang="de-CH" i="0" dirty="0">
                            <a:latin typeface="Cambria Math" panose="02040503050406030204" pitchFamily="18" charset="0"/>
                          </a:rPr>
                          <m:t>s</m:t>
                        </m:r>
                      </m:oMath>
                    </m:oMathPara>
                  </a14:m>
                  <a:endParaRPr lang="de-CH" dirty="0"/>
                </a:p>
              </p:txBody>
            </p:sp>
          </mc:Choice>
          <mc:Fallback xmlns="">
            <p:sp>
              <p:nvSpPr>
                <p:cNvPr id="70" name="Textfeld 69">
                  <a:extLst>
                    <a:ext uri="{FF2B5EF4-FFF2-40B4-BE49-F238E27FC236}">
                      <a16:creationId xmlns:a16="http://schemas.microsoft.com/office/drawing/2014/main" id="{9570C0BB-E82F-4E2C-92FC-444AA1028640}"/>
                    </a:ext>
                  </a:extLst>
                </p:cNvPr>
                <p:cNvSpPr txBox="1">
                  <a:spLocks noRot="1" noChangeAspect="1" noMove="1" noResize="1" noEditPoints="1" noAdjustHandles="1" noChangeArrowheads="1" noChangeShapeType="1" noTextEdit="1"/>
                </p:cNvSpPr>
                <p:nvPr/>
              </p:nvSpPr>
              <p:spPr>
                <a:xfrm>
                  <a:off x="33517504" y="26294050"/>
                  <a:ext cx="1119297" cy="473242"/>
                </a:xfrm>
                <a:prstGeom prst="rect">
                  <a:avLst/>
                </a:prstGeom>
                <a:blipFill>
                  <a:blip r:embed="rId20"/>
                  <a:stretch>
                    <a:fillRect l="-3646" r="-5729" b="-209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hteck 63">
                  <a:extLst>
                    <a:ext uri="{FF2B5EF4-FFF2-40B4-BE49-F238E27FC236}">
                      <a16:creationId xmlns:a16="http://schemas.microsoft.com/office/drawing/2014/main" id="{678E00DD-3FA6-4509-97C7-1396F242BA70}"/>
                    </a:ext>
                  </a:extLst>
                </p:cNvPr>
                <p:cNvSpPr/>
                <p:nvPr/>
              </p:nvSpPr>
              <p:spPr>
                <a:xfrm>
                  <a:off x="33108407" y="24715444"/>
                  <a:ext cx="1400879" cy="355641"/>
                </a:xfrm>
                <a:prstGeom prst="rect">
                  <a:avLst/>
                </a:prstGeom>
              </p:spPr>
              <p:txBody>
                <a:bodyPr wrap="none">
                  <a:spAutoFit/>
                </a:bodyPr>
                <a:lstStyle/>
                <a:p>
                  <a14:m>
                    <m:oMath xmlns:m="http://schemas.openxmlformats.org/officeDocument/2006/math">
                      <m:sSup>
                        <m:sSupPr>
                          <m:ctrlPr>
                            <a:rPr lang="de-CH" i="1" dirty="0" smtClean="0">
                              <a:latin typeface="Cambria Math" panose="02040503050406030204" pitchFamily="18" charset="0"/>
                            </a:rPr>
                          </m:ctrlPr>
                        </m:sSupPr>
                        <m:e>
                          <m:r>
                            <a:rPr lang="de-CH" i="1" dirty="0">
                              <a:latin typeface="Cambria Math" panose="02040503050406030204" pitchFamily="18" charset="0"/>
                            </a:rPr>
                            <m:t>𝜎</m:t>
                          </m:r>
                        </m:e>
                        <m:sup>
                          <m:r>
                            <a:rPr lang="de-CH" i="1" dirty="0">
                              <a:latin typeface="Cambria Math" panose="02040503050406030204" pitchFamily="18" charset="0"/>
                            </a:rPr>
                            <m:t>2</m:t>
                          </m:r>
                        </m:sup>
                      </m:sSup>
                      <m:d>
                        <m:dPr>
                          <m:ctrlPr>
                            <a:rPr lang="de-CH" i="1" dirty="0">
                              <a:latin typeface="Cambria Math" panose="02040503050406030204" pitchFamily="18" charset="0"/>
                            </a:rPr>
                          </m:ctrlPr>
                        </m:dPr>
                        <m:e>
                          <m:sSup>
                            <m:sSupPr>
                              <m:ctrlPr>
                                <a:rPr lang="de-CH" i="1" dirty="0">
                                  <a:latin typeface="Cambria Math" panose="02040503050406030204" pitchFamily="18" charset="0"/>
                                </a:rPr>
                              </m:ctrlPr>
                            </m:sSupPr>
                            <m:e>
                              <m:r>
                                <a:rPr lang="de-CH" i="1" dirty="0">
                                  <a:latin typeface="Cambria Math" panose="02040503050406030204" pitchFamily="18" charset="0"/>
                                </a:rPr>
                                <m:t>𝑥</m:t>
                              </m:r>
                            </m:e>
                            <m:sup>
                              <m:r>
                                <a:rPr lang="de-CH" i="1" dirty="0">
                                  <a:latin typeface="Cambria Math" panose="02040503050406030204" pitchFamily="18" charset="0"/>
                                </a:rPr>
                                <m:t>𝜖</m:t>
                              </m:r>
                            </m:sup>
                          </m:sSup>
                        </m:e>
                      </m:d>
                      <m:r>
                        <a:rPr lang="de-CH" b="0" i="1" dirty="0" smtClean="0">
                          <a:latin typeface="Cambria Math" panose="02040503050406030204" pitchFamily="18" charset="0"/>
                        </a:rPr>
                        <m:t>≈</m:t>
                      </m:r>
                    </m:oMath>
                  </a14:m>
                  <a:r>
                    <a:rPr lang="de-CH" dirty="0"/>
                    <a:t> </a:t>
                  </a:r>
                  <a14:m>
                    <m:oMath xmlns:m="http://schemas.openxmlformats.org/officeDocument/2006/math">
                      <m:r>
                        <a:rPr lang="de-CH" i="0" dirty="0">
                          <a:latin typeface="Cambria Math" panose="02040503050406030204" pitchFamily="18" charset="0"/>
                        </a:rPr>
                        <m:t>5</m:t>
                      </m:r>
                      <m:r>
                        <a:rPr lang="de-CH" b="0" i="0" dirty="0" smtClean="0">
                          <a:latin typeface="Cambria Math" panose="02040503050406030204" pitchFamily="18" charset="0"/>
                        </a:rPr>
                        <m:t>.4</m:t>
                      </m:r>
                    </m:oMath>
                  </a14:m>
                  <a:endParaRPr lang="de-CH" dirty="0"/>
                </a:p>
              </p:txBody>
            </p:sp>
          </mc:Choice>
          <mc:Fallback xmlns="">
            <p:sp>
              <p:nvSpPr>
                <p:cNvPr id="64" name="Rechteck 63">
                  <a:extLst>
                    <a:ext uri="{FF2B5EF4-FFF2-40B4-BE49-F238E27FC236}">
                      <a16:creationId xmlns:a16="http://schemas.microsoft.com/office/drawing/2014/main" id="{678E00DD-3FA6-4509-97C7-1396F242BA70}"/>
                    </a:ext>
                  </a:extLst>
                </p:cNvPr>
                <p:cNvSpPr>
                  <a:spLocks noRot="1" noChangeAspect="1" noMove="1" noResize="1" noEditPoints="1" noAdjustHandles="1" noChangeArrowheads="1" noChangeShapeType="1" noTextEdit="1"/>
                </p:cNvSpPr>
                <p:nvPr/>
              </p:nvSpPr>
              <p:spPr>
                <a:xfrm>
                  <a:off x="33108407" y="24715444"/>
                  <a:ext cx="1400879" cy="355641"/>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hteck 64">
                  <a:extLst>
                    <a:ext uri="{FF2B5EF4-FFF2-40B4-BE49-F238E27FC236}">
                      <a16:creationId xmlns:a16="http://schemas.microsoft.com/office/drawing/2014/main" id="{FE7B4DC5-B5FB-49B5-BF18-F7FF74C15180}"/>
                    </a:ext>
                  </a:extLst>
                </p:cNvPr>
                <p:cNvSpPr/>
                <p:nvPr/>
              </p:nvSpPr>
              <p:spPr>
                <a:xfrm>
                  <a:off x="33050031" y="26782124"/>
                  <a:ext cx="1523725" cy="355641"/>
                </a:xfrm>
                <a:prstGeom prst="rect">
                  <a:avLst/>
                </a:prstGeom>
              </p:spPr>
              <p:txBody>
                <a:bodyPr wrap="none">
                  <a:spAutoFit/>
                </a:bodyPr>
                <a:lstStyle/>
                <a:p>
                  <a14:m>
                    <m:oMath xmlns:m="http://schemas.openxmlformats.org/officeDocument/2006/math">
                      <m:sSup>
                        <m:sSupPr>
                          <m:ctrlPr>
                            <a:rPr lang="de-CH" i="1" dirty="0" smtClean="0">
                              <a:latin typeface="Cambria Math" panose="02040503050406030204" pitchFamily="18" charset="0"/>
                            </a:rPr>
                          </m:ctrlPr>
                        </m:sSupPr>
                        <m:e>
                          <m:r>
                            <a:rPr lang="de-CH" i="1" dirty="0">
                              <a:latin typeface="Cambria Math" panose="02040503050406030204" pitchFamily="18" charset="0"/>
                            </a:rPr>
                            <m:t>𝜎</m:t>
                          </m:r>
                        </m:e>
                        <m:sup>
                          <m:r>
                            <a:rPr lang="de-CH" i="1" dirty="0">
                              <a:latin typeface="Cambria Math" panose="02040503050406030204" pitchFamily="18" charset="0"/>
                            </a:rPr>
                            <m:t>2</m:t>
                          </m:r>
                        </m:sup>
                      </m:sSup>
                      <m:d>
                        <m:dPr>
                          <m:ctrlPr>
                            <a:rPr lang="de-CH" i="1" dirty="0">
                              <a:latin typeface="Cambria Math" panose="02040503050406030204" pitchFamily="18" charset="0"/>
                            </a:rPr>
                          </m:ctrlPr>
                        </m:dPr>
                        <m:e>
                          <m:sSup>
                            <m:sSupPr>
                              <m:ctrlPr>
                                <a:rPr lang="de-CH" i="1" dirty="0">
                                  <a:latin typeface="Cambria Math" panose="02040503050406030204" pitchFamily="18" charset="0"/>
                                </a:rPr>
                              </m:ctrlPr>
                            </m:sSupPr>
                            <m:e>
                              <m:r>
                                <a:rPr lang="de-CH" i="1" dirty="0">
                                  <a:latin typeface="Cambria Math" panose="02040503050406030204" pitchFamily="18" charset="0"/>
                                </a:rPr>
                                <m:t>𝑥</m:t>
                              </m:r>
                            </m:e>
                            <m:sup>
                              <m:r>
                                <a:rPr lang="de-CH" i="1" dirty="0">
                                  <a:latin typeface="Cambria Math" panose="02040503050406030204" pitchFamily="18" charset="0"/>
                                </a:rPr>
                                <m:t>𝜖</m:t>
                              </m:r>
                            </m:sup>
                          </m:sSup>
                        </m:e>
                      </m:d>
                      <m:r>
                        <a:rPr lang="de-CH" b="0" i="1" dirty="0" smtClean="0">
                          <a:latin typeface="Cambria Math" panose="02040503050406030204" pitchFamily="18" charset="0"/>
                        </a:rPr>
                        <m:t>≈</m:t>
                      </m:r>
                    </m:oMath>
                  </a14:m>
                  <a:r>
                    <a:rPr lang="de-CH" dirty="0"/>
                    <a:t> </a:t>
                  </a:r>
                  <a14:m>
                    <m:oMath xmlns:m="http://schemas.openxmlformats.org/officeDocument/2006/math">
                      <m:r>
                        <a:rPr lang="de-CH" i="1" dirty="0">
                          <a:latin typeface="Cambria Math" panose="02040503050406030204" pitchFamily="18" charset="0"/>
                        </a:rPr>
                        <m:t>6</m:t>
                      </m:r>
                      <m:r>
                        <a:rPr lang="de-CH" b="0" i="1" dirty="0" smtClean="0">
                          <a:latin typeface="Cambria Math" panose="02040503050406030204" pitchFamily="18" charset="0"/>
                        </a:rPr>
                        <m:t>.25</m:t>
                      </m:r>
                    </m:oMath>
                  </a14:m>
                  <a:endParaRPr lang="de-CH" dirty="0"/>
                </a:p>
              </p:txBody>
            </p:sp>
          </mc:Choice>
          <mc:Fallback xmlns="">
            <p:sp>
              <p:nvSpPr>
                <p:cNvPr id="65" name="Rechteck 64">
                  <a:extLst>
                    <a:ext uri="{FF2B5EF4-FFF2-40B4-BE49-F238E27FC236}">
                      <a16:creationId xmlns:a16="http://schemas.microsoft.com/office/drawing/2014/main" id="{FE7B4DC5-B5FB-49B5-BF18-F7FF74C15180}"/>
                    </a:ext>
                  </a:extLst>
                </p:cNvPr>
                <p:cNvSpPr>
                  <a:spLocks noRot="1" noChangeAspect="1" noMove="1" noResize="1" noEditPoints="1" noAdjustHandles="1" noChangeArrowheads="1" noChangeShapeType="1" noTextEdit="1"/>
                </p:cNvSpPr>
                <p:nvPr/>
              </p:nvSpPr>
              <p:spPr>
                <a:xfrm>
                  <a:off x="33050031" y="26782124"/>
                  <a:ext cx="1523725" cy="355641"/>
                </a:xfrm>
                <a:prstGeom prst="rect">
                  <a:avLst/>
                </a:prstGeom>
                <a:blipFill>
                  <a:blip r:embed="rId22"/>
                  <a:stretch>
                    <a:fillRect/>
                  </a:stretch>
                </a:blipFill>
              </p:spPr>
              <p:txBody>
                <a:bodyPr/>
                <a:lstStyle/>
                <a:p>
                  <a:r>
                    <a:rPr lang="en-US">
                      <a:noFill/>
                    </a:rPr>
                    <a:t> </a:t>
                  </a:r>
                </a:p>
              </p:txBody>
            </p:sp>
          </mc:Fallback>
        </mc:AlternateContent>
      </p:grpSp>
      <p:pic>
        <p:nvPicPr>
          <p:cNvPr id="8" name="Grafik 7">
            <a:extLst>
              <a:ext uri="{FF2B5EF4-FFF2-40B4-BE49-F238E27FC236}">
                <a16:creationId xmlns:a16="http://schemas.microsoft.com/office/drawing/2014/main" id="{3D4DB5C7-2C57-4F6D-A7B3-6EB242D35CF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038800" y="6035420"/>
            <a:ext cx="2452376" cy="3240000"/>
          </a:xfrm>
          <a:prstGeom prst="rect">
            <a:avLst/>
          </a:prstGeom>
        </p:spPr>
      </p:pic>
      <p:grpSp>
        <p:nvGrpSpPr>
          <p:cNvPr id="29" name="Gruppieren 28">
            <a:extLst>
              <a:ext uri="{FF2B5EF4-FFF2-40B4-BE49-F238E27FC236}">
                <a16:creationId xmlns:a16="http://schemas.microsoft.com/office/drawing/2014/main" id="{39237950-5400-4444-BE8B-044D054817DB}"/>
              </a:ext>
            </a:extLst>
          </p:cNvPr>
          <p:cNvGrpSpPr/>
          <p:nvPr/>
        </p:nvGrpSpPr>
        <p:grpSpPr>
          <a:xfrm>
            <a:off x="29576900" y="13705950"/>
            <a:ext cx="11046200" cy="3812266"/>
            <a:chOff x="29264350" y="13196571"/>
            <a:chExt cx="11671300" cy="4291165"/>
          </a:xfrm>
        </p:grpSpPr>
        <p:pic>
          <p:nvPicPr>
            <p:cNvPr id="23" name="Grafik 22">
              <a:extLst>
                <a:ext uri="{FF2B5EF4-FFF2-40B4-BE49-F238E27FC236}">
                  <a16:creationId xmlns:a16="http://schemas.microsoft.com/office/drawing/2014/main" id="{BC35D534-2BEA-4B10-9029-A89B6FC4D79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9264350" y="13196571"/>
              <a:ext cx="11671300" cy="4291165"/>
            </a:xfrm>
            <a:prstGeom prst="rect">
              <a:avLst/>
            </a:prstGeom>
          </p:spPr>
        </p:pic>
        <p:sp>
          <p:nvSpPr>
            <p:cNvPr id="26" name="Textfeld 25">
              <a:extLst>
                <a:ext uri="{FF2B5EF4-FFF2-40B4-BE49-F238E27FC236}">
                  <a16:creationId xmlns:a16="http://schemas.microsoft.com/office/drawing/2014/main" id="{9DC0687D-B7B6-43BF-A07E-A13CB4062E90}"/>
                </a:ext>
              </a:extLst>
            </p:cNvPr>
            <p:cNvSpPr txBox="1"/>
            <p:nvPr/>
          </p:nvSpPr>
          <p:spPr>
            <a:xfrm>
              <a:off x="32755863" y="13931488"/>
              <a:ext cx="580530" cy="369332"/>
            </a:xfrm>
            <a:prstGeom prst="rect">
              <a:avLst/>
            </a:prstGeom>
            <a:noFill/>
          </p:spPr>
          <p:txBody>
            <a:bodyPr wrap="square" rtlCol="0">
              <a:spAutoFit/>
            </a:bodyPr>
            <a:lstStyle/>
            <a:p>
              <a:r>
                <a:rPr lang="de-CH" dirty="0"/>
                <a:t>LTD</a:t>
              </a:r>
              <a:endParaRPr lang="en-US" dirty="0"/>
            </a:p>
          </p:txBody>
        </p:sp>
        <p:sp>
          <p:nvSpPr>
            <p:cNvPr id="71" name="Textfeld 70">
              <a:extLst>
                <a:ext uri="{FF2B5EF4-FFF2-40B4-BE49-F238E27FC236}">
                  <a16:creationId xmlns:a16="http://schemas.microsoft.com/office/drawing/2014/main" id="{4C5D8277-1578-460E-9FF7-061D669C1A49}"/>
                </a:ext>
              </a:extLst>
            </p:cNvPr>
            <p:cNvSpPr txBox="1"/>
            <p:nvPr/>
          </p:nvSpPr>
          <p:spPr>
            <a:xfrm>
              <a:off x="35757642" y="14568150"/>
              <a:ext cx="580530" cy="369332"/>
            </a:xfrm>
            <a:prstGeom prst="rect">
              <a:avLst/>
            </a:prstGeom>
            <a:noFill/>
          </p:spPr>
          <p:txBody>
            <a:bodyPr wrap="square" rtlCol="0">
              <a:spAutoFit/>
            </a:bodyPr>
            <a:lstStyle/>
            <a:p>
              <a:r>
                <a:rPr lang="de-CH" dirty="0"/>
                <a:t>LTD</a:t>
              </a:r>
              <a:endParaRPr lang="en-US" dirty="0"/>
            </a:p>
          </p:txBody>
        </p:sp>
        <p:sp>
          <p:nvSpPr>
            <p:cNvPr id="72" name="Textfeld 71">
              <a:extLst>
                <a:ext uri="{FF2B5EF4-FFF2-40B4-BE49-F238E27FC236}">
                  <a16:creationId xmlns:a16="http://schemas.microsoft.com/office/drawing/2014/main" id="{A6C08283-0D4D-4EBE-8BCB-ECDD8F0D3933}"/>
                </a:ext>
              </a:extLst>
            </p:cNvPr>
            <p:cNvSpPr txBox="1"/>
            <p:nvPr/>
          </p:nvSpPr>
          <p:spPr>
            <a:xfrm>
              <a:off x="36646369" y="13564002"/>
              <a:ext cx="580530" cy="369332"/>
            </a:xfrm>
            <a:prstGeom prst="rect">
              <a:avLst/>
            </a:prstGeom>
            <a:noFill/>
          </p:spPr>
          <p:txBody>
            <a:bodyPr wrap="square" rtlCol="0">
              <a:spAutoFit/>
            </a:bodyPr>
            <a:lstStyle/>
            <a:p>
              <a:r>
                <a:rPr lang="de-CH" dirty="0"/>
                <a:t>LTD</a:t>
              </a:r>
              <a:endParaRPr lang="en-US" dirty="0"/>
            </a:p>
          </p:txBody>
        </p:sp>
        <p:sp>
          <p:nvSpPr>
            <p:cNvPr id="27" name="Textfeld 26">
              <a:extLst>
                <a:ext uri="{FF2B5EF4-FFF2-40B4-BE49-F238E27FC236}">
                  <a16:creationId xmlns:a16="http://schemas.microsoft.com/office/drawing/2014/main" id="{F9259E14-E5A1-457D-95CD-52EEB7AC4064}"/>
                </a:ext>
              </a:extLst>
            </p:cNvPr>
            <p:cNvSpPr txBox="1"/>
            <p:nvPr/>
          </p:nvSpPr>
          <p:spPr>
            <a:xfrm>
              <a:off x="32755863" y="14592689"/>
              <a:ext cx="580530" cy="369332"/>
            </a:xfrm>
            <a:prstGeom prst="rect">
              <a:avLst/>
            </a:prstGeom>
            <a:noFill/>
          </p:spPr>
          <p:txBody>
            <a:bodyPr wrap="square" rtlCol="0">
              <a:spAutoFit/>
            </a:bodyPr>
            <a:lstStyle/>
            <a:p>
              <a:r>
                <a:rPr lang="de-CH" dirty="0"/>
                <a:t>LTP</a:t>
              </a:r>
              <a:endParaRPr lang="en-US" dirty="0"/>
            </a:p>
          </p:txBody>
        </p:sp>
        <p:sp>
          <p:nvSpPr>
            <p:cNvPr id="74" name="Textfeld 73">
              <a:extLst>
                <a:ext uri="{FF2B5EF4-FFF2-40B4-BE49-F238E27FC236}">
                  <a16:creationId xmlns:a16="http://schemas.microsoft.com/office/drawing/2014/main" id="{28503999-D60E-4736-BEF3-51B6ED1E7DF0}"/>
                </a:ext>
              </a:extLst>
            </p:cNvPr>
            <p:cNvSpPr txBox="1"/>
            <p:nvPr/>
          </p:nvSpPr>
          <p:spPr>
            <a:xfrm>
              <a:off x="35757642" y="13931488"/>
              <a:ext cx="580530" cy="369332"/>
            </a:xfrm>
            <a:prstGeom prst="rect">
              <a:avLst/>
            </a:prstGeom>
            <a:noFill/>
          </p:spPr>
          <p:txBody>
            <a:bodyPr wrap="square" rtlCol="0">
              <a:spAutoFit/>
            </a:bodyPr>
            <a:lstStyle/>
            <a:p>
              <a:r>
                <a:rPr lang="de-CH" dirty="0"/>
                <a:t>LTP</a:t>
              </a:r>
              <a:endParaRPr lang="en-US" dirty="0"/>
            </a:p>
          </p:txBody>
        </p:sp>
        <p:sp>
          <p:nvSpPr>
            <p:cNvPr id="28" name="Textfeld 27">
              <a:extLst>
                <a:ext uri="{FF2B5EF4-FFF2-40B4-BE49-F238E27FC236}">
                  <a16:creationId xmlns:a16="http://schemas.microsoft.com/office/drawing/2014/main" id="{86397C92-6246-477A-BF6E-38F0A1EB5E9A}"/>
                </a:ext>
              </a:extLst>
            </p:cNvPr>
            <p:cNvSpPr txBox="1"/>
            <p:nvPr/>
          </p:nvSpPr>
          <p:spPr>
            <a:xfrm>
              <a:off x="39013421" y="13972062"/>
              <a:ext cx="580530" cy="400110"/>
            </a:xfrm>
            <a:prstGeom prst="rect">
              <a:avLst/>
            </a:prstGeom>
            <a:noFill/>
          </p:spPr>
          <p:txBody>
            <a:bodyPr wrap="square" rtlCol="0">
              <a:spAutoFit/>
            </a:bodyPr>
            <a:lstStyle/>
            <a:p>
              <a:r>
                <a:rPr lang="de-CH" sz="2000" dirty="0">
                  <a:solidFill>
                    <a:schemeClr val="bg1"/>
                  </a:solidFill>
                </a:rPr>
                <a:t>II</a:t>
              </a:r>
              <a:endParaRPr lang="en-US" sz="2000" dirty="0">
                <a:solidFill>
                  <a:schemeClr val="bg1"/>
                </a:solidFill>
              </a:endParaRPr>
            </a:p>
          </p:txBody>
        </p:sp>
      </p:grpSp>
      <p:pic>
        <p:nvPicPr>
          <p:cNvPr id="75" name="Grafik 74">
            <a:extLst>
              <a:ext uri="{FF2B5EF4-FFF2-40B4-BE49-F238E27FC236}">
                <a16:creationId xmlns:a16="http://schemas.microsoft.com/office/drawing/2014/main" id="{EA2D2439-318B-4203-93E9-5A6A68F161E3}"/>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52777" t="-5599"/>
          <a:stretch/>
        </p:blipFill>
        <p:spPr>
          <a:xfrm>
            <a:off x="36282257" y="5991843"/>
            <a:ext cx="4630039" cy="3327155"/>
          </a:xfrm>
          <a:prstGeom prst="rect">
            <a:avLst/>
          </a:prstGeom>
        </p:spPr>
      </p:pic>
      <p:sp>
        <p:nvSpPr>
          <p:cNvPr id="55" name="Rechteck: abgerundete Ecken 54">
            <a:extLst>
              <a:ext uri="{FF2B5EF4-FFF2-40B4-BE49-F238E27FC236}">
                <a16:creationId xmlns:a16="http://schemas.microsoft.com/office/drawing/2014/main" id="{72780BA7-6A5D-4EE7-9490-5ECF4EB595C3}"/>
              </a:ext>
            </a:extLst>
          </p:cNvPr>
          <p:cNvSpPr/>
          <p:nvPr/>
        </p:nvSpPr>
        <p:spPr>
          <a:xfrm>
            <a:off x="900000" y="14153035"/>
            <a:ext cx="12960000" cy="8742525"/>
          </a:xfrm>
          <a:prstGeom prst="roundRect">
            <a:avLst>
              <a:gd name="adj" fmla="val 49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35" name="Grafik 234">
            <a:extLst>
              <a:ext uri="{FF2B5EF4-FFF2-40B4-BE49-F238E27FC236}">
                <a16:creationId xmlns:a16="http://schemas.microsoft.com/office/drawing/2014/main" id="{4CCEDF77-9896-49A6-9638-7555B5F5121E}"/>
              </a:ext>
            </a:extLst>
          </p:cNvPr>
          <p:cNvPicPr>
            <a:picLocks noChangeAspect="1"/>
          </p:cNvPicPr>
          <p:nvPr/>
        </p:nvPicPr>
        <p:blipFill rotWithShape="1">
          <a:blip r:embed="rId27">
            <a:extLst>
              <a:ext uri="{28A0092B-C50C-407E-A947-70E740481C1C}">
                <a14:useLocalDpi xmlns:a14="http://schemas.microsoft.com/office/drawing/2010/main" val="0"/>
              </a:ext>
            </a:extLst>
          </a:blip>
          <a:srcRect r="2316" b="10118"/>
          <a:stretch/>
        </p:blipFill>
        <p:spPr>
          <a:xfrm>
            <a:off x="1263547" y="18271051"/>
            <a:ext cx="12416453" cy="4441200"/>
          </a:xfrm>
          <a:prstGeom prst="rect">
            <a:avLst/>
          </a:prstGeom>
        </p:spPr>
      </p:pic>
      <p:grpSp>
        <p:nvGrpSpPr>
          <p:cNvPr id="249" name="Gruppieren 248">
            <a:extLst>
              <a:ext uri="{FF2B5EF4-FFF2-40B4-BE49-F238E27FC236}">
                <a16:creationId xmlns:a16="http://schemas.microsoft.com/office/drawing/2014/main" id="{26E47221-2FEC-46D1-B73C-64A48EC582F0}"/>
              </a:ext>
            </a:extLst>
          </p:cNvPr>
          <p:cNvGrpSpPr/>
          <p:nvPr/>
        </p:nvGrpSpPr>
        <p:grpSpPr>
          <a:xfrm>
            <a:off x="900000" y="14163406"/>
            <a:ext cx="12960000" cy="924173"/>
            <a:chOff x="900000" y="14102446"/>
            <a:chExt cx="12960000" cy="924173"/>
          </a:xfrm>
        </p:grpSpPr>
        <p:sp>
          <p:nvSpPr>
            <p:cNvPr id="56" name="Rechteck: abgerundete Ecken 55">
              <a:extLst>
                <a:ext uri="{FF2B5EF4-FFF2-40B4-BE49-F238E27FC236}">
                  <a16:creationId xmlns:a16="http://schemas.microsoft.com/office/drawing/2014/main" id="{10ED32E6-1677-4BEC-B8F0-4A526C647807}"/>
                </a:ext>
              </a:extLst>
            </p:cNvPr>
            <p:cNvSpPr/>
            <p:nvPr/>
          </p:nvSpPr>
          <p:spPr>
            <a:xfrm>
              <a:off x="900000" y="14102446"/>
              <a:ext cx="12960000" cy="924173"/>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Textfeld 20">
              <a:extLst>
                <a:ext uri="{FF2B5EF4-FFF2-40B4-BE49-F238E27FC236}">
                  <a16:creationId xmlns:a16="http://schemas.microsoft.com/office/drawing/2014/main" id="{A96BDC04-58BF-460C-BDC4-5834DB0721D7}"/>
                </a:ext>
              </a:extLst>
            </p:cNvPr>
            <p:cNvSpPr txBox="1"/>
            <p:nvPr/>
          </p:nvSpPr>
          <p:spPr>
            <a:xfrm flipH="1">
              <a:off x="900000" y="14172117"/>
              <a:ext cx="6150580" cy="784830"/>
            </a:xfrm>
            <a:prstGeom prst="rect">
              <a:avLst/>
            </a:prstGeom>
            <a:noFill/>
          </p:spPr>
          <p:txBody>
            <a:bodyPr wrap="square" rtlCol="0">
              <a:spAutoFit/>
            </a:bodyPr>
            <a:lstStyle/>
            <a:p>
              <a:r>
                <a:rPr lang="de-CH" sz="4500" b="1" dirty="0">
                  <a:solidFill>
                    <a:schemeClr val="bg1"/>
                  </a:solidFill>
                </a:rPr>
                <a:t>Motivation</a:t>
              </a:r>
              <a:endParaRPr lang="de-CH" sz="1281" dirty="0"/>
            </a:p>
          </p:txBody>
        </p:sp>
      </p:grpSp>
      <p:sp>
        <p:nvSpPr>
          <p:cNvPr id="230" name="Textfeld 229">
            <a:extLst>
              <a:ext uri="{FF2B5EF4-FFF2-40B4-BE49-F238E27FC236}">
                <a16:creationId xmlns:a16="http://schemas.microsoft.com/office/drawing/2014/main" id="{2EAB5A75-BA1A-46E8-9BEF-F2CDC448869A}"/>
              </a:ext>
            </a:extLst>
          </p:cNvPr>
          <p:cNvSpPr txBox="1"/>
          <p:nvPr/>
        </p:nvSpPr>
        <p:spPr>
          <a:xfrm>
            <a:off x="1079912" y="15351004"/>
            <a:ext cx="6362491" cy="2523768"/>
          </a:xfrm>
          <a:prstGeom prst="rect">
            <a:avLst/>
          </a:prstGeom>
          <a:noFill/>
        </p:spPr>
        <p:txBody>
          <a:bodyPr wrap="square" rtlCol="0">
            <a:spAutoFit/>
          </a:bodyPr>
          <a:lstStyle/>
          <a:p>
            <a:pPr algn="just"/>
            <a:r>
              <a:rPr lang="en-US" sz="2800" dirty="0"/>
              <a:t>Classical gradient-based plasticity models depend on the parametrization of synaptic strength.</a:t>
            </a:r>
            <a:r>
              <a:rPr lang="en-US" dirty="0"/>
              <a:t> </a:t>
            </a:r>
            <a:r>
              <a:rPr lang="en-US" sz="2800" dirty="0"/>
              <a:t>This leads to inconsistent predictions in terms of output change and can result in inefficient learning.</a:t>
            </a:r>
          </a:p>
          <a:p>
            <a:pPr marL="457200" indent="-457200">
              <a:buFont typeface="Arial" panose="020B0604020202020204" pitchFamily="34" charset="0"/>
              <a:buChar char="•"/>
            </a:pPr>
            <a:endParaRPr lang="de-CH" dirty="0"/>
          </a:p>
        </p:txBody>
      </p:sp>
      <p:pic>
        <p:nvPicPr>
          <p:cNvPr id="238" name="Grafik 237">
            <a:extLst>
              <a:ext uri="{FF2B5EF4-FFF2-40B4-BE49-F238E27FC236}">
                <a16:creationId xmlns:a16="http://schemas.microsoft.com/office/drawing/2014/main" id="{7DE26F78-19F4-46A9-8017-30701F6DD3FB}"/>
              </a:ext>
            </a:extLst>
          </p:cNvPr>
          <p:cNvPicPr>
            <a:picLocks noChangeAspect="1"/>
          </p:cNvPicPr>
          <p:nvPr/>
        </p:nvPicPr>
        <p:blipFill rotWithShape="1">
          <a:blip r:embed="rId28">
            <a:extLst>
              <a:ext uri="{28A0092B-C50C-407E-A947-70E740481C1C}">
                <a14:useLocalDpi xmlns:a14="http://schemas.microsoft.com/office/drawing/2010/main" val="0"/>
              </a:ext>
            </a:extLst>
          </a:blip>
          <a:srcRect b="18776"/>
          <a:stretch/>
        </p:blipFill>
        <p:spPr>
          <a:xfrm>
            <a:off x="8442960" y="15442230"/>
            <a:ext cx="3476814" cy="2809454"/>
          </a:xfrm>
          <a:prstGeom prst="rect">
            <a:avLst/>
          </a:prstGeom>
        </p:spPr>
      </p:pic>
      <p:grpSp>
        <p:nvGrpSpPr>
          <p:cNvPr id="243" name="Gruppieren 242">
            <a:extLst>
              <a:ext uri="{FF2B5EF4-FFF2-40B4-BE49-F238E27FC236}">
                <a16:creationId xmlns:a16="http://schemas.microsoft.com/office/drawing/2014/main" id="{FF3E1CC1-A811-42C3-8BAE-1A9B6F341F70}"/>
              </a:ext>
            </a:extLst>
          </p:cNvPr>
          <p:cNvGrpSpPr/>
          <p:nvPr/>
        </p:nvGrpSpPr>
        <p:grpSpPr>
          <a:xfrm>
            <a:off x="895638" y="23405553"/>
            <a:ext cx="12960000" cy="6828696"/>
            <a:chOff x="930221" y="23519972"/>
            <a:chExt cx="12960000" cy="6828696"/>
          </a:xfrm>
        </p:grpSpPr>
        <p:sp>
          <p:nvSpPr>
            <p:cNvPr id="42" name="Rechteck: abgerundete Ecken 41">
              <a:extLst>
                <a:ext uri="{FF2B5EF4-FFF2-40B4-BE49-F238E27FC236}">
                  <a16:creationId xmlns:a16="http://schemas.microsoft.com/office/drawing/2014/main" id="{5B727220-38A1-4566-BAA3-E48AAB8316ED}"/>
                </a:ext>
              </a:extLst>
            </p:cNvPr>
            <p:cNvSpPr/>
            <p:nvPr/>
          </p:nvSpPr>
          <p:spPr>
            <a:xfrm>
              <a:off x="930221" y="23519972"/>
              <a:ext cx="12960000" cy="6435508"/>
            </a:xfrm>
            <a:prstGeom prst="roundRect">
              <a:avLst>
                <a:gd name="adj" fmla="val 49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0" name="Rechteck: abgerundete Ecken 59">
              <a:extLst>
                <a:ext uri="{FF2B5EF4-FFF2-40B4-BE49-F238E27FC236}">
                  <a16:creationId xmlns:a16="http://schemas.microsoft.com/office/drawing/2014/main" id="{6594517D-8D51-48C7-9688-9ACC7367D74C}"/>
                </a:ext>
              </a:extLst>
            </p:cNvPr>
            <p:cNvSpPr/>
            <p:nvPr/>
          </p:nvSpPr>
          <p:spPr>
            <a:xfrm>
              <a:off x="930221" y="23519972"/>
              <a:ext cx="12960000" cy="924173"/>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5" name="Textfeld 134">
              <a:extLst>
                <a:ext uri="{FF2B5EF4-FFF2-40B4-BE49-F238E27FC236}">
                  <a16:creationId xmlns:a16="http://schemas.microsoft.com/office/drawing/2014/main" id="{4D32A991-5437-43E1-9A2A-3FE10A8A7ED9}"/>
                </a:ext>
              </a:extLst>
            </p:cNvPr>
            <p:cNvSpPr txBox="1"/>
            <p:nvPr/>
          </p:nvSpPr>
          <p:spPr>
            <a:xfrm>
              <a:off x="930221" y="23589643"/>
              <a:ext cx="12240000" cy="784830"/>
            </a:xfrm>
            <a:prstGeom prst="rect">
              <a:avLst/>
            </a:prstGeom>
            <a:noFill/>
          </p:spPr>
          <p:txBody>
            <a:bodyPr wrap="square" rtlCol="0">
              <a:spAutoFit/>
            </a:bodyPr>
            <a:lstStyle/>
            <a:p>
              <a:r>
                <a:rPr lang="de-CH" sz="4500" b="1" dirty="0">
                  <a:solidFill>
                    <a:schemeClr val="bg1"/>
                  </a:solidFill>
                </a:rPr>
                <a:t>Natural </a:t>
              </a:r>
              <a:r>
                <a:rPr lang="de-CH" sz="4500" b="1" dirty="0" err="1">
                  <a:solidFill>
                    <a:schemeClr val="bg1"/>
                  </a:solidFill>
                </a:rPr>
                <a:t>gradient</a:t>
              </a:r>
              <a:endParaRPr lang="de-CH" sz="3000" dirty="0"/>
            </a:p>
          </p:txBody>
        </p:sp>
        <p:sp>
          <p:nvSpPr>
            <p:cNvPr id="16" name="Textfeld 15">
              <a:extLst>
                <a:ext uri="{FF2B5EF4-FFF2-40B4-BE49-F238E27FC236}">
                  <a16:creationId xmlns:a16="http://schemas.microsoft.com/office/drawing/2014/main" id="{381D2716-2EF7-4FF1-BCB4-DB3FF4D73E90}"/>
                </a:ext>
              </a:extLst>
            </p:cNvPr>
            <p:cNvSpPr txBox="1"/>
            <p:nvPr/>
          </p:nvSpPr>
          <p:spPr>
            <a:xfrm>
              <a:off x="1119773" y="24624024"/>
              <a:ext cx="4046588" cy="5724644"/>
            </a:xfrm>
            <a:prstGeom prst="rect">
              <a:avLst/>
            </a:prstGeom>
            <a:noFill/>
          </p:spPr>
          <p:txBody>
            <a:bodyPr wrap="square" rtlCol="0">
              <a:spAutoFit/>
            </a:bodyPr>
            <a:lstStyle/>
            <a:p>
              <a:pPr algn="just"/>
              <a:r>
                <a:rPr lang="en-US" sz="2800" dirty="0"/>
                <a:t>These problems can be overcome if learning is based on the output rather than an internal parameter [Amari1998]. Natural gradient descent follows the direction of steepest descent on the manifold of the neuron's output distributions instead of the synaptic parameter space.</a:t>
              </a:r>
            </a:p>
            <a:p>
              <a:endParaRPr lang="de-CH" sz="3000" dirty="0"/>
            </a:p>
          </p:txBody>
        </p:sp>
        <p:pic>
          <p:nvPicPr>
            <p:cNvPr id="240" name="Grafik 239" descr="Ein Bild, das Text, Karte enthält.&#10;&#10;Automatisch generierte Beschreibung">
              <a:extLst>
                <a:ext uri="{FF2B5EF4-FFF2-40B4-BE49-F238E27FC236}">
                  <a16:creationId xmlns:a16="http://schemas.microsoft.com/office/drawing/2014/main" id="{49079998-ADCE-4572-A856-8911B325E13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5823580" y="24716890"/>
              <a:ext cx="7735891" cy="4590529"/>
            </a:xfrm>
            <a:prstGeom prst="rect">
              <a:avLst/>
            </a:prstGeom>
          </p:spPr>
        </p:pic>
      </p:grpSp>
      <p:cxnSp>
        <p:nvCxnSpPr>
          <p:cNvPr id="245" name="Gerader Verbinder 244">
            <a:extLst>
              <a:ext uri="{FF2B5EF4-FFF2-40B4-BE49-F238E27FC236}">
                <a16:creationId xmlns:a16="http://schemas.microsoft.com/office/drawing/2014/main" id="{E8DE8FC5-900F-4E6E-B2E7-22FA776ABB3A}"/>
              </a:ext>
            </a:extLst>
          </p:cNvPr>
          <p:cNvCxnSpPr/>
          <p:nvPr/>
        </p:nvCxnSpPr>
        <p:spPr>
          <a:xfrm>
            <a:off x="10454640" y="22965231"/>
            <a:ext cx="0" cy="498554"/>
          </a:xfrm>
          <a:prstGeom prst="line">
            <a:avLst/>
          </a:prstGeom>
        </p:spPr>
        <p:style>
          <a:lnRef idx="1">
            <a:schemeClr val="accent1"/>
          </a:lnRef>
          <a:fillRef idx="0">
            <a:schemeClr val="accent1"/>
          </a:fillRef>
          <a:effectRef idx="0">
            <a:schemeClr val="accent1"/>
          </a:effectRef>
          <a:fontRef idx="minor">
            <a:schemeClr val="tx1"/>
          </a:fontRef>
        </p:style>
      </p:cxnSp>
      <p:sp>
        <p:nvSpPr>
          <p:cNvPr id="250" name="Textfeld 249">
            <a:extLst>
              <a:ext uri="{FF2B5EF4-FFF2-40B4-BE49-F238E27FC236}">
                <a16:creationId xmlns:a16="http://schemas.microsoft.com/office/drawing/2014/main" id="{0F9DE92F-C52B-42D0-9492-4272F7B3EC54}"/>
              </a:ext>
            </a:extLst>
          </p:cNvPr>
          <p:cNvSpPr txBox="1"/>
          <p:nvPr/>
        </p:nvSpPr>
        <p:spPr>
          <a:xfrm>
            <a:off x="14935638" y="28096744"/>
            <a:ext cx="12600000" cy="2092881"/>
          </a:xfrm>
          <a:prstGeom prst="rect">
            <a:avLst/>
          </a:prstGeom>
          <a:noFill/>
        </p:spPr>
        <p:txBody>
          <a:bodyPr wrap="square" rtlCol="0">
            <a:spAutoFit/>
          </a:bodyPr>
          <a:lstStyle/>
          <a:p>
            <a:pPr algn="just"/>
            <a:r>
              <a:rPr lang="en-US" sz="1600" dirty="0"/>
              <a:t>[Amari1998]  Amari, S. I. (1998). Natural gradient works efficiently in learning. </a:t>
            </a:r>
            <a:r>
              <a:rPr lang="en-US" sz="1600" i="1" dirty="0"/>
              <a:t>Neural computation</a:t>
            </a:r>
            <a:r>
              <a:rPr lang="en-US" sz="1600" dirty="0"/>
              <a:t>, </a:t>
            </a:r>
            <a:r>
              <a:rPr lang="en-US" sz="1600" i="1" dirty="0"/>
              <a:t>10</a:t>
            </a:r>
            <a:r>
              <a:rPr lang="en-US" sz="1600" dirty="0"/>
              <a:t>(2), 251-276.</a:t>
            </a:r>
          </a:p>
          <a:p>
            <a:pPr algn="just"/>
            <a:r>
              <a:rPr lang="en-US" sz="1600" dirty="0"/>
              <a:t>[Magee2000] Magee, J. C., &amp; Cook, E. P. (2000). Somatic EPSP amplitude is independent of synapse location in hippocampal pyramidal neurons. </a:t>
            </a:r>
            <a:r>
              <a:rPr lang="en-US" sz="1600" i="1" dirty="0"/>
              <a:t>Nature neuroscience</a:t>
            </a:r>
            <a:r>
              <a:rPr lang="en-US" sz="1600" dirty="0"/>
              <a:t>, </a:t>
            </a:r>
            <a:r>
              <a:rPr lang="en-US" sz="1600" i="1" dirty="0"/>
              <a:t>3</a:t>
            </a:r>
            <a:r>
              <a:rPr lang="en-US" sz="1600" dirty="0"/>
              <a:t>(9), 895-903.</a:t>
            </a:r>
          </a:p>
          <a:p>
            <a:pPr algn="just"/>
            <a:r>
              <a:rPr lang="en-US" sz="1600" dirty="0"/>
              <a:t>[Chistiakova2014] </a:t>
            </a:r>
            <a:r>
              <a:rPr lang="en-US" sz="1600" dirty="0" err="1"/>
              <a:t>Chistiakova</a:t>
            </a:r>
            <a:r>
              <a:rPr lang="en-US" sz="1600" dirty="0"/>
              <a:t>, M., Bannon, N. M., </a:t>
            </a:r>
            <a:r>
              <a:rPr lang="en-US" sz="1600" dirty="0" err="1"/>
              <a:t>Bazhenov</a:t>
            </a:r>
            <a:r>
              <a:rPr lang="en-US" sz="1600" dirty="0"/>
              <a:t>, M., &amp; </a:t>
            </a:r>
            <a:r>
              <a:rPr lang="en-US" sz="1600" dirty="0" err="1"/>
              <a:t>Volgushev</a:t>
            </a:r>
            <a:r>
              <a:rPr lang="en-US" sz="1600" dirty="0"/>
              <a:t>, M. (2014). </a:t>
            </a:r>
            <a:r>
              <a:rPr lang="en-US" sz="1600" dirty="0" err="1"/>
              <a:t>Heterosynaptic</a:t>
            </a:r>
            <a:r>
              <a:rPr lang="en-US" sz="1600" dirty="0"/>
              <a:t> plasticity: multiple mechanisms and multiple roles. </a:t>
            </a:r>
            <a:r>
              <a:rPr lang="en-US" sz="1600" i="1" dirty="0"/>
              <a:t>The Neuroscientist</a:t>
            </a:r>
            <a:r>
              <a:rPr lang="en-US" sz="1600" dirty="0"/>
              <a:t>, </a:t>
            </a:r>
            <a:r>
              <a:rPr lang="en-US" sz="1600" i="1" dirty="0"/>
              <a:t>20</a:t>
            </a:r>
            <a:r>
              <a:rPr lang="en-US" sz="1600" dirty="0"/>
              <a:t>(5), 483-498.</a:t>
            </a:r>
          </a:p>
          <a:p>
            <a:pPr algn="just"/>
            <a:r>
              <a:rPr lang="en-US" sz="1600" dirty="0"/>
              <a:t>[Royer2003] Royer, S., &amp; </a:t>
            </a:r>
            <a:r>
              <a:rPr lang="en-US" sz="1600" dirty="0" err="1"/>
              <a:t>Paré</a:t>
            </a:r>
            <a:r>
              <a:rPr lang="en-US" sz="1600" dirty="0"/>
              <a:t>, D. (2003). Conservation of total synaptic weight through balanced synaptic depression and potentiation. </a:t>
            </a:r>
            <a:r>
              <a:rPr lang="en-US" sz="1600" i="1" dirty="0"/>
              <a:t>Nature</a:t>
            </a:r>
            <a:r>
              <a:rPr lang="en-US" sz="1600" dirty="0"/>
              <a:t>, </a:t>
            </a:r>
            <a:r>
              <a:rPr lang="en-US" sz="1600" i="1" dirty="0"/>
              <a:t>422</a:t>
            </a:r>
            <a:r>
              <a:rPr lang="en-US" sz="1600" dirty="0"/>
              <a:t>(6931), 518-522.</a:t>
            </a:r>
          </a:p>
          <a:p>
            <a:endParaRPr lang="en-US" dirty="0"/>
          </a:p>
        </p:txBody>
      </p:sp>
      <p:pic>
        <p:nvPicPr>
          <p:cNvPr id="33" name="Grafik 32">
            <a:extLst>
              <a:ext uri="{FF2B5EF4-FFF2-40B4-BE49-F238E27FC236}">
                <a16:creationId xmlns:a16="http://schemas.microsoft.com/office/drawing/2014/main" id="{C7118113-E6C5-4385-A622-83E7F94A5180}"/>
              </a:ext>
            </a:extLst>
          </p:cNvPr>
          <p:cNvPicPr>
            <a:picLocks noChangeAspect="1"/>
          </p:cNvPicPr>
          <p:nvPr/>
        </p:nvPicPr>
        <p:blipFill rotWithShape="1">
          <a:blip r:embed="rId30"/>
          <a:srcRect r="788" b="3752"/>
          <a:stretch/>
        </p:blipFill>
        <p:spPr>
          <a:xfrm>
            <a:off x="32032408" y="236058"/>
            <a:ext cx="4670359" cy="3014407"/>
          </a:xfrm>
          <a:prstGeom prst="rect">
            <a:avLst/>
          </a:prstGeom>
        </p:spPr>
      </p:pic>
      <p:pic>
        <p:nvPicPr>
          <p:cNvPr id="34" name="Grafik 33">
            <a:extLst>
              <a:ext uri="{FF2B5EF4-FFF2-40B4-BE49-F238E27FC236}">
                <a16:creationId xmlns:a16="http://schemas.microsoft.com/office/drawing/2014/main" id="{0E9D381A-1B7C-4361-929E-77D732DF9EEA}"/>
              </a:ext>
            </a:extLst>
          </p:cNvPr>
          <p:cNvPicPr>
            <a:picLocks noChangeAspect="1"/>
          </p:cNvPicPr>
          <p:nvPr/>
        </p:nvPicPr>
        <p:blipFill>
          <a:blip r:embed="rId31"/>
          <a:stretch>
            <a:fillRect/>
          </a:stretch>
        </p:blipFill>
        <p:spPr>
          <a:xfrm>
            <a:off x="500145" y="-137079"/>
            <a:ext cx="4936433" cy="3760680"/>
          </a:xfrm>
          <a:prstGeom prst="rect">
            <a:avLst/>
          </a:prstGeom>
        </p:spPr>
      </p:pic>
      <p:pic>
        <p:nvPicPr>
          <p:cNvPr id="39" name="Grafik 38">
            <a:extLst>
              <a:ext uri="{FF2B5EF4-FFF2-40B4-BE49-F238E27FC236}">
                <a16:creationId xmlns:a16="http://schemas.microsoft.com/office/drawing/2014/main" id="{D56FB2F9-DD5E-4B5F-9366-43D03F80536E}"/>
              </a:ext>
            </a:extLst>
          </p:cNvPr>
          <p:cNvPicPr>
            <a:picLocks noChangeAspect="1"/>
          </p:cNvPicPr>
          <p:nvPr/>
        </p:nvPicPr>
        <p:blipFill>
          <a:blip r:embed="rId32"/>
          <a:stretch>
            <a:fillRect/>
          </a:stretch>
        </p:blipFill>
        <p:spPr>
          <a:xfrm>
            <a:off x="6195248" y="71758"/>
            <a:ext cx="5024723" cy="3343007"/>
          </a:xfrm>
          <a:prstGeom prst="rect">
            <a:avLst/>
          </a:prstGeom>
        </p:spPr>
      </p:pic>
      <p:pic>
        <p:nvPicPr>
          <p:cNvPr id="44" name="Grafik 43">
            <a:extLst>
              <a:ext uri="{FF2B5EF4-FFF2-40B4-BE49-F238E27FC236}">
                <a16:creationId xmlns:a16="http://schemas.microsoft.com/office/drawing/2014/main" id="{F6C323C7-C166-42BC-8152-BA30359AFF62}"/>
              </a:ext>
            </a:extLst>
          </p:cNvPr>
          <p:cNvPicPr>
            <a:picLocks noChangeAspect="1"/>
          </p:cNvPicPr>
          <p:nvPr/>
        </p:nvPicPr>
        <p:blipFill rotWithShape="1">
          <a:blip r:embed="rId33">
            <a:extLst>
              <a:ext uri="{28A0092B-C50C-407E-A947-70E740481C1C}">
                <a14:useLocalDpi xmlns:a14="http://schemas.microsoft.com/office/drawing/2010/main" val="0"/>
              </a:ext>
            </a:extLst>
          </a:blip>
          <a:srcRect t="-13085" r="64235" b="41162"/>
          <a:stretch/>
        </p:blipFill>
        <p:spPr>
          <a:xfrm>
            <a:off x="37973898" y="1181503"/>
            <a:ext cx="3456582" cy="1123516"/>
          </a:xfrm>
          <a:prstGeom prst="rect">
            <a:avLst/>
          </a:prstGeom>
        </p:spPr>
      </p:pic>
      <p:grpSp>
        <p:nvGrpSpPr>
          <p:cNvPr id="3" name="Gruppieren 2">
            <a:extLst>
              <a:ext uri="{FF2B5EF4-FFF2-40B4-BE49-F238E27FC236}">
                <a16:creationId xmlns:a16="http://schemas.microsoft.com/office/drawing/2014/main" id="{7AD0F5E2-0BDB-4407-B559-6AF413D57DBA}"/>
              </a:ext>
            </a:extLst>
          </p:cNvPr>
          <p:cNvGrpSpPr/>
          <p:nvPr/>
        </p:nvGrpSpPr>
        <p:grpSpPr>
          <a:xfrm>
            <a:off x="18422883" y="16525251"/>
            <a:ext cx="1600200" cy="595716"/>
            <a:chOff x="18165359" y="16655878"/>
            <a:chExt cx="1600200" cy="595716"/>
          </a:xfrm>
        </p:grpSpPr>
        <p:sp>
          <p:nvSpPr>
            <p:cNvPr id="258" name="Rechteck 257">
              <a:extLst>
                <a:ext uri="{FF2B5EF4-FFF2-40B4-BE49-F238E27FC236}">
                  <a16:creationId xmlns:a16="http://schemas.microsoft.com/office/drawing/2014/main" id="{94900BE7-769E-4FEA-BA07-8E4FB7EA7E37}"/>
                </a:ext>
              </a:extLst>
            </p:cNvPr>
            <p:cNvSpPr/>
            <p:nvPr/>
          </p:nvSpPr>
          <p:spPr>
            <a:xfrm>
              <a:off x="19092440" y="16816963"/>
              <a:ext cx="548640" cy="434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33" name="Textfeld 232">
                  <a:extLst>
                    <a:ext uri="{FF2B5EF4-FFF2-40B4-BE49-F238E27FC236}">
                      <a16:creationId xmlns:a16="http://schemas.microsoft.com/office/drawing/2014/main" id="{6EFDA9BE-8505-4B98-AD55-8E8EF4F4E1F9}"/>
                    </a:ext>
                  </a:extLst>
                </p:cNvPr>
                <p:cNvSpPr txBox="1"/>
                <p:nvPr/>
              </p:nvSpPr>
              <p:spPr>
                <a:xfrm>
                  <a:off x="18165359" y="16655878"/>
                  <a:ext cx="1600200" cy="400110"/>
                </a:xfrm>
                <a:prstGeom prst="rect">
                  <a:avLst/>
                </a:prstGeom>
                <a:noFill/>
              </p:spPr>
              <p:txBody>
                <a:bodyPr wrap="square" rtlCol="0">
                  <a:spAutoFit/>
                </a:bodyPr>
                <a:lstStyle/>
                <a:p>
                  <a:r>
                    <a:rPr lang="de-CH" sz="2000" dirty="0"/>
                    <a:t>Poisson </a:t>
                  </a:r>
                  <a14:m>
                    <m:oMath xmlns:m="http://schemas.openxmlformats.org/officeDocument/2006/math">
                      <m:r>
                        <a:rPr lang="de-CH" sz="2000" b="0" i="1" smtClean="0">
                          <a:latin typeface="Cambria Math" panose="02040503050406030204" pitchFamily="18" charset="0"/>
                        </a:rPr>
                        <m:t>𝜙</m:t>
                      </m:r>
                      <m:r>
                        <a:rPr lang="de-CH" sz="2000" b="0" i="1" smtClean="0">
                          <a:latin typeface="Cambria Math" panose="02040503050406030204" pitchFamily="18" charset="0"/>
                        </a:rPr>
                        <m:t>(</m:t>
                      </m:r>
                      <m:r>
                        <a:rPr lang="de-CH" sz="2000" b="0" i="1" smtClean="0">
                          <a:latin typeface="Cambria Math" panose="02040503050406030204" pitchFamily="18" charset="0"/>
                        </a:rPr>
                        <m:t>𝑉</m:t>
                      </m:r>
                      <m:r>
                        <a:rPr lang="de-CH" sz="2000" b="0" i="1" smtClean="0">
                          <a:latin typeface="Cambria Math" panose="02040503050406030204" pitchFamily="18" charset="0"/>
                        </a:rPr>
                        <m:t>)</m:t>
                      </m:r>
                    </m:oMath>
                  </a14:m>
                  <a:r>
                    <a:rPr lang="de-CH" sz="2000" dirty="0"/>
                    <a:t> </a:t>
                  </a:r>
                  <a:endParaRPr lang="en-US" sz="2000" dirty="0"/>
                </a:p>
              </p:txBody>
            </p:sp>
          </mc:Choice>
          <mc:Fallback>
            <p:sp>
              <p:nvSpPr>
                <p:cNvPr id="233" name="Textfeld 232">
                  <a:extLst>
                    <a:ext uri="{FF2B5EF4-FFF2-40B4-BE49-F238E27FC236}">
                      <a16:creationId xmlns:a16="http://schemas.microsoft.com/office/drawing/2014/main" id="{6EFDA9BE-8505-4B98-AD55-8E8EF4F4E1F9}"/>
                    </a:ext>
                  </a:extLst>
                </p:cNvPr>
                <p:cNvSpPr txBox="1">
                  <a:spLocks noRot="1" noChangeAspect="1" noMove="1" noResize="1" noEditPoints="1" noAdjustHandles="1" noChangeArrowheads="1" noChangeShapeType="1" noTextEdit="1"/>
                </p:cNvSpPr>
                <p:nvPr/>
              </p:nvSpPr>
              <p:spPr>
                <a:xfrm>
                  <a:off x="18165359" y="16655878"/>
                  <a:ext cx="1600200" cy="400110"/>
                </a:xfrm>
                <a:prstGeom prst="rect">
                  <a:avLst/>
                </a:prstGeom>
                <a:blipFill>
                  <a:blip r:embed="rId34"/>
                  <a:stretch>
                    <a:fillRect l="-3802" t="-9231" r="-380" b="-27692"/>
                  </a:stretch>
                </a:blipFill>
              </p:spPr>
              <p:txBody>
                <a:bodyPr/>
                <a:lstStyle/>
                <a:p>
                  <a:r>
                    <a:rPr lang="en-US">
                      <a:noFill/>
                    </a:rPr>
                    <a:t> </a:t>
                  </a:r>
                </a:p>
              </p:txBody>
            </p:sp>
          </mc:Fallback>
        </mc:AlternateContent>
      </p:grpSp>
    </p:spTree>
    <p:extLst>
      <p:ext uri="{BB962C8B-B14F-4D97-AF65-F5344CB8AC3E}">
        <p14:creationId xmlns:p14="http://schemas.microsoft.com/office/powerpoint/2010/main" val="292903263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1222</Words>
  <Application>Microsoft Office PowerPoint</Application>
  <PresentationFormat>Benutzerdefiniert</PresentationFormat>
  <Paragraphs>55</Paragraphs>
  <Slides>1</Slides>
  <Notes>1</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vt:i4>
      </vt:variant>
    </vt:vector>
  </HeadingPairs>
  <TitlesOfParts>
    <vt:vector size="6" baseType="lpstr">
      <vt:lpstr>Arial</vt:lpstr>
      <vt:lpstr>Calibri</vt:lpstr>
      <vt:lpstr>Calibri Light</vt:lpstr>
      <vt:lpstr>Cambria Math</vt:lpstr>
      <vt:lpstr>Office</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Elena</dc:creator>
  <cp:lastModifiedBy>Elena Kreutzer</cp:lastModifiedBy>
  <cp:revision>196</cp:revision>
  <dcterms:created xsi:type="dcterms:W3CDTF">2017-11-14T10:54:14Z</dcterms:created>
  <dcterms:modified xsi:type="dcterms:W3CDTF">2020-02-21T21:12:39Z</dcterms:modified>
</cp:coreProperties>
</file>